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6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5"/>
    <p:restoredTop sz="94651"/>
  </p:normalViewPr>
  <p:slideViewPr>
    <p:cSldViewPr>
      <p:cViewPr>
        <p:scale>
          <a:sx n="57" d="100"/>
          <a:sy n="57" d="100"/>
        </p:scale>
        <p:origin x="432" y="13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71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00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2144" y="1339186"/>
            <a:ext cx="1088771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134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2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24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3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2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01D0A-6149-1B4D-AD76-1A7073178DC5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3DA9-DE06-FC40-B6CB-A7198C257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6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59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85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584200"/>
            <a:ext cx="5359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latin typeface="+mn-lt"/>
              </a:rPr>
              <a:t>“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58200" y="1130300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47495" y="843280"/>
            <a:ext cx="75965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70305" algn="l"/>
                <a:tab pos="4462145" algn="l"/>
              </a:tabLst>
            </a:pPr>
            <a:r>
              <a:rPr sz="4800" b="1" spc="-5" dirty="0">
                <a:solidFill>
                  <a:srgbClr val="FFFFFF"/>
                </a:solidFill>
                <a:cs typeface="Century Gothic Bold"/>
              </a:rPr>
              <a:t>THE	DEEP-WIDE</a:t>
            </a:r>
            <a:r>
              <a:rPr lang="en-US" sz="4800" b="1" spc="-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4800" b="1" spc="-5" dirty="0">
                <a:solidFill>
                  <a:srgbClr val="FFFFFF"/>
                </a:solidFill>
                <a:cs typeface="Century Gothic Bold"/>
              </a:rPr>
              <a:t>PARADOX:</a:t>
            </a:r>
            <a:endParaRPr sz="4800" dirty="0">
              <a:cs typeface="Century Gothic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5300" y="1786289"/>
            <a:ext cx="125095" cy="367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50" spc="-5" dirty="0">
                <a:solidFill>
                  <a:srgbClr val="FFFFFF"/>
                </a:solidFill>
                <a:cs typeface="Arial"/>
              </a:rPr>
              <a:t>•</a:t>
            </a:r>
            <a:endParaRPr sz="2250"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200" y="1752600"/>
            <a:ext cx="100234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FF"/>
                </a:solidFill>
                <a:cs typeface="Century Gothic"/>
              </a:rPr>
              <a:t>Some</a:t>
            </a:r>
            <a:r>
              <a:rPr sz="28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who struggle with this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paradox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resent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the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restrictions</a:t>
            </a:r>
            <a:endParaRPr sz="2800"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8200" y="2184400"/>
            <a:ext cx="92786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cs typeface="Century Gothic"/>
              </a:rPr>
              <a:t>of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their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role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as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being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too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narrow,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or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they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see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more</a:t>
            </a:r>
            <a:endParaRPr sz="2800"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8200" y="2616200"/>
            <a:ext cx="1016635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solidFill>
                  <a:srgbClr val="FFFFFF"/>
                </a:solidFill>
                <a:cs typeface="Century Gothic"/>
              </a:rPr>
              <a:t>detailed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dirty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work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as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being beneath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them.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spc="-20" dirty="0">
                <a:solidFill>
                  <a:srgbClr val="FFFFFF"/>
                </a:solidFill>
                <a:cs typeface="Century Gothic"/>
              </a:rPr>
              <a:t>(Washing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Feet)</a:t>
            </a:r>
            <a:endParaRPr sz="2800"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5300" y="3157889"/>
            <a:ext cx="125095" cy="367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50" spc="-5" dirty="0">
                <a:solidFill>
                  <a:srgbClr val="FFFFFF"/>
                </a:solidFill>
                <a:cs typeface="Arial"/>
              </a:rPr>
              <a:t>•</a:t>
            </a:r>
            <a:endParaRPr sz="2250"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8200" y="3124199"/>
            <a:ext cx="9791700" cy="88391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sz="2800" spc="-5" dirty="0">
                <a:solidFill>
                  <a:srgbClr val="FFFFFF"/>
                </a:solidFill>
                <a:cs typeface="Century Gothic"/>
              </a:rPr>
              <a:t>What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would have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happened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if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Joshua,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Aaron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or Hur saw </a:t>
            </a:r>
            <a:r>
              <a:rPr sz="2800" spc="-76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their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roles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as too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narrow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or dirty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work...</a:t>
            </a:r>
            <a:endParaRPr sz="2800"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5300" y="4097689"/>
            <a:ext cx="125095" cy="367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50" spc="-5" dirty="0">
                <a:solidFill>
                  <a:srgbClr val="FFFFFF"/>
                </a:solidFill>
                <a:cs typeface="Arial"/>
              </a:rPr>
              <a:t>•</a:t>
            </a:r>
            <a:endParaRPr sz="2250"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5300" y="5037489"/>
            <a:ext cx="125095" cy="367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50" spc="-5" dirty="0">
                <a:solidFill>
                  <a:srgbClr val="FFFFFF"/>
                </a:solidFill>
                <a:cs typeface="Arial"/>
              </a:rPr>
              <a:t>•</a:t>
            </a:r>
            <a:endParaRPr sz="2250"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8200" y="4063999"/>
            <a:ext cx="10095865" cy="18237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60"/>
              </a:spcBef>
            </a:pPr>
            <a:r>
              <a:rPr sz="2800" spc="-5" dirty="0">
                <a:solidFill>
                  <a:srgbClr val="FFFFFF"/>
                </a:solidFill>
                <a:cs typeface="Century Gothic"/>
              </a:rPr>
              <a:t>At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the other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extreme,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some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excel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at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their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specific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tasks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but </a:t>
            </a:r>
            <a:r>
              <a:rPr sz="2800" spc="-76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fail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to see the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big</a:t>
            </a:r>
            <a:r>
              <a:rPr sz="2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picture.</a:t>
            </a:r>
            <a:endParaRPr sz="2800" dirty="0">
              <a:cs typeface="Century Gothic Bold"/>
            </a:endParaRPr>
          </a:p>
          <a:p>
            <a:pPr marL="12700" marR="410845">
              <a:lnSpc>
                <a:spcPct val="101200"/>
              </a:lnSpc>
              <a:spcBef>
                <a:spcPts val="600"/>
              </a:spcBef>
            </a:pPr>
            <a:r>
              <a:rPr sz="2800" dirty="0">
                <a:solidFill>
                  <a:srgbClr val="FFFFFF"/>
                </a:solidFill>
                <a:cs typeface="Century Gothic"/>
              </a:rPr>
              <a:t>If an issue arises, they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always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see it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from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the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viewpoint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of </a:t>
            </a:r>
            <a:r>
              <a:rPr sz="2800" spc="-76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how it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affects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their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ministry.(</a:t>
            </a:r>
            <a:r>
              <a:rPr sz="2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it’s</a:t>
            </a:r>
            <a:r>
              <a:rPr sz="2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bigger</a:t>
            </a:r>
            <a:r>
              <a:rPr sz="2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than you)</a:t>
            </a:r>
            <a:endParaRPr sz="2800" dirty="0">
              <a:cs typeface="Century Gothic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9038" y="1276161"/>
            <a:ext cx="5359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latin typeface="+mn-lt"/>
              </a:rPr>
              <a:t>“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981200" y="1725998"/>
            <a:ext cx="69659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3785" algn="l"/>
                <a:tab pos="4091304" algn="l"/>
              </a:tabLst>
            </a:pPr>
            <a:r>
              <a:rPr sz="4400" b="1" spc="-5" dirty="0">
                <a:solidFill>
                  <a:srgbClr val="FFFFFF"/>
                </a:solidFill>
                <a:cs typeface="Century Gothic Bold"/>
              </a:rPr>
              <a:t>THE	DEEP-WIDE	PARADOX:</a:t>
            </a:r>
            <a:endParaRPr sz="4400" dirty="0">
              <a:cs typeface="Century Gothic 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105" y="2971800"/>
            <a:ext cx="125095" cy="367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50" spc="-5" dirty="0">
                <a:solidFill>
                  <a:srgbClr val="FFFFFF"/>
                </a:solidFill>
                <a:cs typeface="Arial"/>
              </a:rPr>
              <a:t>•</a:t>
            </a:r>
            <a:endParaRPr sz="2250" dirty="0"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3105" y="4267200"/>
            <a:ext cx="125095" cy="367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50" spc="-5" dirty="0">
                <a:solidFill>
                  <a:srgbClr val="FFFFFF"/>
                </a:solidFill>
                <a:cs typeface="Arial"/>
              </a:rPr>
              <a:t>•</a:t>
            </a:r>
            <a:endParaRPr sz="2250" dirty="0"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5400" y="2268213"/>
            <a:ext cx="9941560" cy="2837187"/>
          </a:xfrm>
          <a:prstGeom prst="rect">
            <a:avLst/>
          </a:prstGeom>
        </p:spPr>
        <p:txBody>
          <a:bodyPr vert="horz" wrap="square" lIns="0" tIns="289560" rIns="0" bIns="0" rtlCol="0">
            <a:spAutoFit/>
          </a:bodyPr>
          <a:lstStyle/>
          <a:p>
            <a:pPr marL="38100" marR="30480">
              <a:lnSpc>
                <a:spcPct val="77300"/>
              </a:lnSpc>
              <a:spcBef>
                <a:spcPts val="2280"/>
              </a:spcBef>
            </a:pPr>
            <a:r>
              <a:rPr sz="2800" spc="-5" dirty="0">
                <a:solidFill>
                  <a:srgbClr val="FFFFFF"/>
                </a:solidFill>
                <a:cs typeface="Century Gothic"/>
              </a:rPr>
              <a:t>N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ar</a:t>
            </a:r>
            <a:r>
              <a:rPr sz="2800" spc="-15" dirty="0">
                <a:solidFill>
                  <a:srgbClr val="FFFFFF"/>
                </a:solidFill>
                <a:cs typeface="Century Gothic"/>
              </a:rPr>
              <a:t>r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ow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-m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inded leaders may have t</a:t>
            </a:r>
            <a:r>
              <a:rPr sz="2800" spc="-15" dirty="0">
                <a:solidFill>
                  <a:srgbClr val="FFFFFF"/>
                </a:solidFill>
                <a:cs typeface="Century Gothic"/>
              </a:rPr>
              <a:t>r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ou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b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le negotiating</a:t>
            </a:r>
            <a:r>
              <a:rPr sz="2800" spc="-51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z="12000" spc="-515" baseline="6597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8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informal relational networks</a:t>
            </a:r>
            <a:r>
              <a:rPr sz="28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that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spc="-10" dirty="0">
                <a:solidFill>
                  <a:srgbClr val="FFFFFF"/>
                </a:solidFill>
                <a:cs typeface="Century Gothic"/>
              </a:rPr>
              <a:t>are </a:t>
            </a:r>
            <a:r>
              <a:rPr sz="28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leveraged</a:t>
            </a:r>
            <a:r>
              <a:rPr sz="2800" b="1" spc="-10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by</a:t>
            </a:r>
            <a:r>
              <a:rPr lang="en-US" sz="2800" dirty="0">
                <a:cs typeface="Century Gothic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second chairs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who seek to have a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broader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impact on </a:t>
            </a:r>
            <a:r>
              <a:rPr sz="2800" spc="-76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organization....</a:t>
            </a:r>
            <a:endParaRPr sz="2800" dirty="0">
              <a:cs typeface="Century Gothic"/>
            </a:endParaRPr>
          </a:p>
          <a:p>
            <a:pPr marL="38100" marR="672465">
              <a:lnSpc>
                <a:spcPct val="101200"/>
              </a:lnSpc>
              <a:spcBef>
                <a:spcPts val="595"/>
              </a:spcBef>
            </a:pPr>
            <a:r>
              <a:rPr sz="2800" spc="-5" dirty="0">
                <a:solidFill>
                  <a:srgbClr val="FFFFFF"/>
                </a:solidFill>
                <a:cs typeface="Century Gothic"/>
              </a:rPr>
              <a:t>Effective second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chair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leaders develop the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skills to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be </a:t>
            </a:r>
            <a:r>
              <a:rPr sz="2800" spc="-76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both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deep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and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wide.</a:t>
            </a:r>
            <a:endParaRPr sz="2800" dirty="0">
              <a:cs typeface="Century Gothic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C4DF00D3-9E6D-8A4F-BBB5-93238B3D8877}"/>
              </a:ext>
            </a:extLst>
          </p:cNvPr>
          <p:cNvSpPr txBox="1"/>
          <p:nvPr/>
        </p:nvSpPr>
        <p:spPr>
          <a:xfrm>
            <a:off x="8686800" y="1981200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91192" y="679084"/>
            <a:ext cx="5359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latin typeface="+mn-lt"/>
              </a:rPr>
              <a:t>“</a:t>
            </a:r>
            <a:endParaRPr sz="800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94395" y="1205007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3814" y="1034970"/>
            <a:ext cx="73101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5" dirty="0">
                <a:solidFill>
                  <a:srgbClr val="FFFFFF"/>
                </a:solidFill>
                <a:cs typeface="Century Gothic Bold"/>
              </a:rPr>
              <a:t>CONTENTMENT-DREAMING:</a:t>
            </a:r>
            <a:endParaRPr sz="4400" dirty="0">
              <a:cs typeface="Century Gothic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1446" y="1951340"/>
            <a:ext cx="11811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50" spc="10" dirty="0">
                <a:solidFill>
                  <a:srgbClr val="FFFFFF"/>
                </a:solidFill>
                <a:cs typeface="Arial"/>
              </a:rPr>
              <a:t>•</a:t>
            </a:r>
            <a:endParaRPr sz="2050"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1446" y="2840340"/>
            <a:ext cx="11811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50" spc="10" dirty="0">
                <a:solidFill>
                  <a:srgbClr val="FFFFFF"/>
                </a:solidFill>
                <a:cs typeface="Arial"/>
              </a:rPr>
              <a:t>•</a:t>
            </a:r>
            <a:endParaRPr sz="2050"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1446" y="4542140"/>
            <a:ext cx="118110" cy="342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50" spc="10" dirty="0">
                <a:solidFill>
                  <a:srgbClr val="FFFFFF"/>
                </a:solidFill>
                <a:cs typeface="Arial"/>
              </a:rPr>
              <a:t>•</a:t>
            </a:r>
            <a:endParaRPr sz="2050"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92921" y="1923684"/>
            <a:ext cx="9211945" cy="38252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869950">
              <a:lnSpc>
                <a:spcPct val="102600"/>
              </a:lnSpc>
              <a:spcBef>
                <a:spcPts val="15"/>
              </a:spcBef>
            </a:pPr>
            <a:r>
              <a:rPr sz="2600" dirty="0">
                <a:solidFill>
                  <a:srgbClr val="FFFFFF"/>
                </a:solidFill>
                <a:cs typeface="Century Gothic"/>
              </a:rPr>
              <a:t>Being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second chair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does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not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mean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giving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up on </a:t>
            </a:r>
            <a:r>
              <a:rPr sz="2600" spc="-70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individual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or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corporate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dreams.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(</a:t>
            </a:r>
            <a:r>
              <a:rPr sz="26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David</a:t>
            </a:r>
            <a:r>
              <a:rPr sz="26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and</a:t>
            </a:r>
            <a:r>
              <a:rPr sz="26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Saul)</a:t>
            </a:r>
            <a:endParaRPr sz="2600">
              <a:cs typeface="Century Gothic Bold"/>
            </a:endParaRPr>
          </a:p>
          <a:p>
            <a:pPr marL="12700" marR="5080">
              <a:lnSpc>
                <a:spcPct val="102600"/>
              </a:lnSpc>
              <a:spcBef>
                <a:spcPts val="600"/>
              </a:spcBef>
            </a:pPr>
            <a:r>
              <a:rPr sz="2600" dirty="0">
                <a:solidFill>
                  <a:srgbClr val="FFFFFF"/>
                </a:solidFill>
                <a:cs typeface="Century Gothic"/>
              </a:rPr>
              <a:t>But a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dream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cannot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be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allowed to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become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shortsighted </a:t>
            </a:r>
            <a:r>
              <a:rPr sz="26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ambition, nor can it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be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positioned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 in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competition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 with the </a:t>
            </a:r>
            <a:r>
              <a:rPr sz="2600" spc="-70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plans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of the first </a:t>
            </a:r>
            <a:r>
              <a:rPr sz="2600" spc="-35" dirty="0">
                <a:solidFill>
                  <a:srgbClr val="FFFFFF"/>
                </a:solidFill>
                <a:cs typeface="Century Gothic"/>
              </a:rPr>
              <a:t>chair.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(</a:t>
            </a:r>
            <a:r>
              <a:rPr sz="2600" b="1" spc="-5" dirty="0">
                <a:solidFill>
                  <a:srgbClr val="FFFFFF"/>
                </a:solidFill>
                <a:cs typeface="Century Gothic Bold"/>
              </a:rPr>
              <a:t>David</a:t>
            </a:r>
            <a:r>
              <a:rPr sz="2600" b="1" dirty="0">
                <a:solidFill>
                  <a:srgbClr val="FFFFFF"/>
                </a:solidFill>
                <a:cs typeface="Century Gothic Bold"/>
              </a:rPr>
              <a:t> refused to </a:t>
            </a:r>
            <a:r>
              <a:rPr sz="2600" b="1" spc="-5" dirty="0">
                <a:solidFill>
                  <a:srgbClr val="FFFFFF"/>
                </a:solidFill>
                <a:cs typeface="Century Gothic Bold"/>
              </a:rPr>
              <a:t>be</a:t>
            </a:r>
            <a:r>
              <a:rPr sz="26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600" b="1" spc="-5" dirty="0">
                <a:solidFill>
                  <a:srgbClr val="FFFFFF"/>
                </a:solidFill>
                <a:cs typeface="Century Gothic Bold"/>
              </a:rPr>
              <a:t>in</a:t>
            </a:r>
            <a:r>
              <a:rPr sz="26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600" b="1" spc="-5" dirty="0">
                <a:solidFill>
                  <a:srgbClr val="FFFFFF"/>
                </a:solidFill>
                <a:cs typeface="Century Gothic Bold"/>
              </a:rPr>
              <a:t>competition </a:t>
            </a:r>
            <a:r>
              <a:rPr sz="2600" b="1" spc="-71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600" b="1" spc="-5" dirty="0">
                <a:solidFill>
                  <a:srgbClr val="FFFFFF"/>
                </a:solidFill>
                <a:cs typeface="Century Gothic Bold"/>
              </a:rPr>
              <a:t>with</a:t>
            </a:r>
            <a:r>
              <a:rPr sz="26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600" b="1" spc="-5" dirty="0">
                <a:solidFill>
                  <a:srgbClr val="FFFFFF"/>
                </a:solidFill>
                <a:cs typeface="Century Gothic Bold"/>
              </a:rPr>
              <a:t>Saul-women</a:t>
            </a:r>
            <a:r>
              <a:rPr sz="26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600" b="1" spc="-5" dirty="0">
                <a:solidFill>
                  <a:srgbClr val="FFFFFF"/>
                </a:solidFill>
                <a:cs typeface="Century Gothic Bold"/>
              </a:rPr>
              <a:t>sang</a:t>
            </a:r>
            <a:r>
              <a:rPr sz="26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600" b="1" spc="-5" dirty="0">
                <a:solidFill>
                  <a:srgbClr val="FFFFFF"/>
                </a:solidFill>
                <a:cs typeface="Century Gothic Bold"/>
              </a:rPr>
              <a:t>song</a:t>
            </a:r>
            <a:r>
              <a:rPr sz="26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600" b="1" spc="-5" dirty="0">
                <a:solidFill>
                  <a:srgbClr val="FFFFFF"/>
                </a:solidFill>
                <a:cs typeface="Century Gothic Bold"/>
              </a:rPr>
              <a:t>promoting</a:t>
            </a:r>
            <a:r>
              <a:rPr sz="26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600" b="1" spc="-5" dirty="0">
                <a:solidFill>
                  <a:srgbClr val="FFFFFF"/>
                </a:solidFill>
                <a:cs typeface="Century Gothic Bold"/>
              </a:rPr>
              <a:t>division)</a:t>
            </a:r>
            <a:endParaRPr sz="2600">
              <a:cs typeface="Century Gothic Bold"/>
            </a:endParaRPr>
          </a:p>
          <a:p>
            <a:pPr marL="12700" marR="61594">
              <a:lnSpc>
                <a:spcPct val="102600"/>
              </a:lnSpc>
              <a:spcBef>
                <a:spcPts val="600"/>
              </a:spcBef>
            </a:pPr>
            <a:r>
              <a:rPr sz="2600" spc="-5" dirty="0">
                <a:solidFill>
                  <a:srgbClr val="FFFFFF"/>
                </a:solidFill>
                <a:cs typeface="Century Gothic"/>
              </a:rPr>
              <a:t>Second chair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leaders intentionally seek to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shape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the </a:t>
            </a:r>
            <a:r>
              <a:rPr sz="26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organization’s</a:t>
            </a:r>
            <a:r>
              <a:rPr sz="26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direction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and</a:t>
            </a:r>
            <a:r>
              <a:rPr sz="26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mesh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their</a:t>
            </a:r>
            <a:r>
              <a:rPr sz="26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individual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dreams </a:t>
            </a:r>
            <a:r>
              <a:rPr sz="2600" spc="-70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with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broader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vision.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(JESUS</a:t>
            </a:r>
            <a:r>
              <a:rPr sz="26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said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Father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and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I</a:t>
            </a:r>
            <a:r>
              <a:rPr sz="2600" spc="-5" dirty="0">
                <a:solidFill>
                  <a:srgbClr val="FFFFFF"/>
                </a:solidFill>
                <a:cs typeface="Century Gothic"/>
              </a:rPr>
              <a:t> are </a:t>
            </a:r>
            <a:r>
              <a:rPr sz="2600" dirty="0">
                <a:solidFill>
                  <a:srgbClr val="FFFFFF"/>
                </a:solidFill>
                <a:cs typeface="Century Gothic"/>
              </a:rPr>
              <a:t>1)</a:t>
            </a:r>
            <a:endParaRPr sz="2600">
              <a:cs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9644" y="823493"/>
            <a:ext cx="5359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latin typeface="+mn-lt"/>
              </a:rPr>
              <a:t>“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558397" y="1447800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5584" y="1208303"/>
            <a:ext cx="731012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5" dirty="0">
                <a:solidFill>
                  <a:srgbClr val="FFFFFF"/>
                </a:solidFill>
                <a:cs typeface="Century Gothic Bold"/>
              </a:rPr>
              <a:t>CONTENTMENT-DREAMING:</a:t>
            </a:r>
            <a:endParaRPr sz="4400" dirty="0">
              <a:cs typeface="Century Gothic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6676" y="2354991"/>
            <a:ext cx="11112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spc="5" dirty="0">
                <a:solidFill>
                  <a:srgbClr val="FFFFFF"/>
                </a:solidFill>
                <a:cs typeface="Arial"/>
              </a:rPr>
              <a:t>•</a:t>
            </a:r>
            <a:endParaRPr sz="1900"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39576" y="2327022"/>
            <a:ext cx="9478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cs typeface="Century Gothic"/>
              </a:rPr>
              <a:t>Second Chair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leaders understand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that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an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apparent</a:t>
            </a:r>
            <a:r>
              <a:rPr sz="24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detour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from</a:t>
            </a:r>
            <a:endParaRPr sz="2400" dirty="0"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9576" y="2695322"/>
            <a:ext cx="9888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their </a:t>
            </a:r>
            <a:r>
              <a:rPr sz="24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dream</a:t>
            </a:r>
            <a:r>
              <a:rPr sz="2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may </a:t>
            </a:r>
            <a:r>
              <a:rPr sz="24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be</a:t>
            </a:r>
            <a:r>
              <a:rPr sz="24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4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short-term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and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even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a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catalyst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 to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fulfilling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their</a:t>
            </a:r>
            <a:endParaRPr sz="2400">
              <a:cs typeface="Century Gothic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39576" y="3063622"/>
            <a:ext cx="9334500" cy="74437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sz="2400" b="1" dirty="0">
                <a:solidFill>
                  <a:srgbClr val="FFFFFF"/>
                </a:solidFill>
                <a:cs typeface="Century Gothic Bold"/>
              </a:rPr>
              <a:t>God-given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potential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(my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dream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was to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be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a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youth pastor and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everything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I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did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was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on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the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contrary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in 2008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but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it 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propelled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me </a:t>
            </a:r>
            <a:r>
              <a:rPr sz="2400" b="1" spc="-660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into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 my destiny)</a:t>
            </a:r>
            <a:endParaRPr sz="2400">
              <a:cs typeface="Century Gothic 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6676" y="4343400"/>
            <a:ext cx="11112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spc="5" dirty="0">
                <a:solidFill>
                  <a:srgbClr val="FFFFFF"/>
                </a:solidFill>
                <a:cs typeface="Arial"/>
              </a:rPr>
              <a:t>•</a:t>
            </a:r>
            <a:endParaRPr sz="1900" dirty="0"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9576" y="4343400"/>
            <a:ext cx="9865995" cy="11277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sz="2400" spc="-5" dirty="0">
                <a:solidFill>
                  <a:srgbClr val="FFFFFF"/>
                </a:solidFill>
                <a:cs typeface="Century Gothic"/>
              </a:rPr>
              <a:t>Successful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second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chair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leaders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are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able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to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maintain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contentment </a:t>
            </a:r>
            <a:r>
              <a:rPr sz="2400" spc="-64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with the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present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without losing their sense of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God-given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calling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for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their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future.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(David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is anointed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as the next</a:t>
            </a:r>
            <a:r>
              <a:rPr sz="24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king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but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still serves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Saul)</a:t>
            </a:r>
            <a:endParaRPr sz="2400">
              <a:cs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60585" y="2202481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2800" y="897610"/>
            <a:ext cx="9465310" cy="1853328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821690" marR="30480" indent="-784225">
              <a:lnSpc>
                <a:spcPct val="90000"/>
              </a:lnSpc>
              <a:spcBef>
                <a:spcPts val="1060"/>
              </a:spcBef>
              <a:tabLst>
                <a:tab pos="2095500" algn="l"/>
                <a:tab pos="3224530" algn="l"/>
                <a:tab pos="3883025" algn="l"/>
                <a:tab pos="5012055" algn="l"/>
                <a:tab pos="6509384" algn="l"/>
              </a:tabLst>
            </a:pPr>
            <a:r>
              <a:rPr sz="12000" baseline="16666" dirty="0">
                <a:latin typeface="+mn-lt"/>
              </a:rPr>
              <a:t>“</a:t>
            </a:r>
            <a:r>
              <a:rPr sz="12000" spc="-82" baseline="16666" dirty="0">
                <a:latin typeface="+mn-lt"/>
              </a:rPr>
              <a:t> </a:t>
            </a:r>
            <a:r>
              <a:rPr sz="4400" b="1" spc="-5" dirty="0">
                <a:latin typeface="+mn-lt"/>
                <a:cs typeface="Century Gothic Bold"/>
              </a:rPr>
              <a:t>LEADERS</a:t>
            </a:r>
            <a:r>
              <a:rPr lang="en-US" sz="4400" b="1" spc="-5" dirty="0">
                <a:latin typeface="+mn-lt"/>
                <a:cs typeface="Century Gothic Bold"/>
              </a:rPr>
              <a:t> </a:t>
            </a:r>
            <a:r>
              <a:rPr sz="4400" b="1" dirty="0">
                <a:latin typeface="+mn-lt"/>
                <a:cs typeface="Century Gothic Bold"/>
              </a:rPr>
              <a:t>IN </a:t>
            </a:r>
            <a:r>
              <a:rPr sz="4400" b="1" spc="-5" dirty="0">
                <a:latin typeface="+mn-lt"/>
                <a:cs typeface="Century Gothic Bold"/>
              </a:rPr>
              <a:t>THE</a:t>
            </a:r>
            <a:r>
              <a:rPr lang="en-US" sz="4400" b="1" spc="-5" dirty="0">
                <a:latin typeface="+mn-lt"/>
                <a:cs typeface="Century Gothic Bold"/>
              </a:rPr>
              <a:t> </a:t>
            </a:r>
            <a:r>
              <a:rPr sz="4400" b="1" spc="-5" dirty="0">
                <a:latin typeface="+mn-lt"/>
                <a:cs typeface="Century Gothic Bold"/>
              </a:rPr>
              <a:t>BIBLE</a:t>
            </a:r>
            <a:r>
              <a:rPr lang="en-US" b="1" spc="-5" dirty="0">
                <a:latin typeface="+mn-lt"/>
                <a:cs typeface="Century Gothic Bold"/>
              </a:rPr>
              <a:t> </a:t>
            </a:r>
            <a:r>
              <a:rPr sz="4400" b="1" dirty="0">
                <a:latin typeface="+mn-lt"/>
                <a:cs typeface="Century Gothic Bold"/>
              </a:rPr>
              <a:t>WHO</a:t>
            </a:r>
            <a:r>
              <a:rPr sz="4400" b="1" spc="-85" dirty="0">
                <a:latin typeface="+mn-lt"/>
                <a:cs typeface="Century Gothic Bold"/>
              </a:rPr>
              <a:t> </a:t>
            </a:r>
            <a:r>
              <a:rPr sz="4400" b="1" spc="-5" dirty="0">
                <a:latin typeface="+mn-lt"/>
                <a:cs typeface="Century Gothic Bold"/>
              </a:rPr>
              <a:t>WERE</a:t>
            </a:r>
            <a:br>
              <a:rPr lang="en-US" sz="4400" b="1" spc="-5" dirty="0">
                <a:latin typeface="+mn-lt"/>
                <a:cs typeface="Century Gothic Bold"/>
              </a:rPr>
            </a:br>
            <a:r>
              <a:rPr sz="4400" b="1" spc="-5" dirty="0">
                <a:latin typeface="+mn-lt"/>
                <a:cs typeface="Century Gothic Bold"/>
              </a:rPr>
              <a:t>NOT	</a:t>
            </a:r>
            <a:r>
              <a:rPr sz="4400" b="1" dirty="0">
                <a:latin typeface="+mn-lt"/>
                <a:cs typeface="Century Gothic Bold"/>
              </a:rPr>
              <a:t>IN </a:t>
            </a:r>
            <a:r>
              <a:rPr sz="4400" b="1" spc="-5" dirty="0">
                <a:latin typeface="+mn-lt"/>
                <a:cs typeface="Century Gothic Bold"/>
              </a:rPr>
              <a:t>THE	FIRST</a:t>
            </a:r>
            <a:r>
              <a:rPr sz="4400" b="1" spc="-25" dirty="0">
                <a:latin typeface="+mn-lt"/>
                <a:cs typeface="Century Gothic Bold"/>
              </a:rPr>
              <a:t> </a:t>
            </a:r>
            <a:r>
              <a:rPr sz="4400" b="1" spc="-5" dirty="0">
                <a:latin typeface="+mn-lt"/>
                <a:cs typeface="Century Gothic Bold"/>
              </a:rPr>
              <a:t>CHAIR:</a:t>
            </a:r>
            <a:r>
              <a:rPr sz="4400" b="1" spc="-20" dirty="0">
                <a:latin typeface="+mn-lt"/>
                <a:cs typeface="Century Gothic Bold"/>
              </a:rPr>
              <a:t> </a:t>
            </a:r>
            <a:r>
              <a:rPr sz="4400" b="1" spc="-5" dirty="0">
                <a:latin typeface="+mn-lt"/>
                <a:cs typeface="Century Gothic Bold"/>
              </a:rPr>
              <a:t>JOSEPH</a:t>
            </a:r>
            <a:endParaRPr sz="4400" dirty="0">
              <a:latin typeface="+mn-lt"/>
              <a:cs typeface="Century Gothic 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404878" y="3048702"/>
            <a:ext cx="9380220" cy="11277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“You 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shall 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be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 in 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charge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 of my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 palace,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 and all my 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people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 are to </a:t>
            </a:r>
            <a:r>
              <a:rPr sz="2400" i="1" spc="-650" dirty="0">
                <a:solidFill>
                  <a:srgbClr val="FFFFFF"/>
                </a:solidFill>
                <a:cs typeface="Century Gothic Italic"/>
              </a:rPr>
              <a:t> 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submit 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to 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your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 orders. 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Only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 with 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respect 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to the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 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throne will I 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be 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 greater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 </a:t>
            </a:r>
            <a:r>
              <a:rPr sz="2400" i="1" dirty="0">
                <a:solidFill>
                  <a:srgbClr val="FFFFFF"/>
                </a:solidFill>
                <a:cs typeface="Century Gothic Italic"/>
              </a:rPr>
              <a:t>than 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you”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(</a:t>
            </a:r>
            <a:r>
              <a:rPr sz="2400" b="1" dirty="0">
                <a:solidFill>
                  <a:srgbClr val="FFFFFF"/>
                </a:solidFill>
                <a:cs typeface="Century Gothic Bold"/>
              </a:rPr>
              <a:t>Genesis</a:t>
            </a:r>
            <a:r>
              <a:rPr sz="2400" b="1" spc="-5" dirty="0">
                <a:solidFill>
                  <a:srgbClr val="FFFFFF"/>
                </a:solidFill>
                <a:cs typeface="Century Gothic Bold"/>
              </a:rPr>
              <a:t> 41:40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).</a:t>
            </a:r>
            <a:endParaRPr sz="2400" dirty="0">
              <a:cs typeface="Century Goth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4546" y="4474226"/>
            <a:ext cx="9465310" cy="11277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0"/>
              </a:spcBef>
            </a:pPr>
            <a:r>
              <a:rPr sz="2400" spc="-5" dirty="0">
                <a:solidFill>
                  <a:srgbClr val="FFFFFF"/>
                </a:solidFill>
                <a:cs typeface="Century Gothic"/>
              </a:rPr>
              <a:t>Do you remember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the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young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man who was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known by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his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brothers </a:t>
            </a:r>
            <a:r>
              <a:rPr sz="2400" spc="-65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as a </a:t>
            </a:r>
            <a:r>
              <a:rPr sz="2400" spc="-35" dirty="0">
                <a:solidFill>
                  <a:srgbClr val="FFFFFF"/>
                </a:solidFill>
                <a:cs typeface="Century Gothic"/>
              </a:rPr>
              <a:t>dreamer,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the one who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wore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the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beautifully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ornamented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coat </a:t>
            </a:r>
            <a:r>
              <a:rPr sz="2400" spc="-65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given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to him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by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his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father to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signify his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status as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most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favored.</a:t>
            </a:r>
            <a:endParaRPr sz="2400" dirty="0">
              <a:cs typeface="Century Gothic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 txBox="1"/>
          <p:nvPr/>
        </p:nvSpPr>
        <p:spPr>
          <a:xfrm>
            <a:off x="1120775" y="1219200"/>
            <a:ext cx="9950450" cy="4127861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 algn="ctr">
              <a:lnSpc>
                <a:spcPct val="101899"/>
              </a:lnSpc>
              <a:spcBef>
                <a:spcPts val="15"/>
              </a:spcBef>
            </a:pPr>
            <a:r>
              <a:rPr sz="3300" dirty="0">
                <a:solidFill>
                  <a:srgbClr val="FFFFFF"/>
                </a:solidFill>
                <a:cs typeface="Century Gothic"/>
              </a:rPr>
              <a:t>This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young,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arrogant dreamer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 was 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thrown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 into the 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bottom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of a well and sold into </a:t>
            </a:r>
            <a:r>
              <a:rPr sz="33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slavery 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by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these same 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brothers.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Then, as a </a:t>
            </a:r>
            <a:r>
              <a:rPr sz="33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foreigner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and </a:t>
            </a:r>
            <a:r>
              <a:rPr sz="3300" spc="15" dirty="0">
                <a:solidFill>
                  <a:srgbClr val="FFFFFF"/>
                </a:solidFill>
                <a:cs typeface="Century Gothic"/>
              </a:rPr>
              <a:t>former </a:t>
            </a:r>
            <a:r>
              <a:rPr sz="3300" spc="-45" dirty="0">
                <a:solidFill>
                  <a:srgbClr val="FFFFFF"/>
                </a:solidFill>
                <a:cs typeface="Century Gothic"/>
              </a:rPr>
              <a:t>prisoner,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he attained a </a:t>
            </a:r>
            <a:r>
              <a:rPr sz="33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rank</a:t>
            </a:r>
            <a:r>
              <a:rPr sz="3300" spc="9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of</a:t>
            </a:r>
            <a:r>
              <a:rPr sz="3300" spc="9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leadership</a:t>
            </a:r>
            <a:r>
              <a:rPr sz="3300" spc="9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that</a:t>
            </a:r>
            <a:r>
              <a:rPr sz="3300" spc="1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no</a:t>
            </a:r>
            <a:r>
              <a:rPr sz="3300" spc="9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other</a:t>
            </a:r>
            <a:r>
              <a:rPr sz="3300" spc="9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Hebrew</a:t>
            </a:r>
            <a:r>
              <a:rPr sz="3300" spc="1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in </a:t>
            </a:r>
            <a:r>
              <a:rPr sz="33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all</a:t>
            </a:r>
            <a:r>
              <a:rPr sz="33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of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history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has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enjoyed.</a:t>
            </a:r>
            <a:r>
              <a:rPr sz="33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spc="-85" dirty="0">
                <a:solidFill>
                  <a:srgbClr val="FFFFFF"/>
                </a:solidFill>
                <a:cs typeface="Century Gothic"/>
              </a:rPr>
              <a:t>We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do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not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know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all </a:t>
            </a:r>
            <a:r>
              <a:rPr sz="3300" spc="-98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that happened to Joseph, only 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what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the </a:t>
            </a:r>
            <a:r>
              <a:rPr sz="33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Scripture reveals. But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this is enough to show </a:t>
            </a:r>
            <a:r>
              <a:rPr sz="33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that his </a:t>
            </a:r>
            <a:r>
              <a:rPr sz="3300" spc="10" dirty="0">
                <a:solidFill>
                  <a:srgbClr val="FFFFFF"/>
                </a:solidFill>
                <a:cs typeface="Century Gothic"/>
              </a:rPr>
              <a:t>journey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included some of the lowest </a:t>
            </a:r>
            <a:r>
              <a:rPr sz="33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lows</a:t>
            </a:r>
            <a:r>
              <a:rPr sz="33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and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highest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highs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that</a:t>
            </a:r>
            <a:r>
              <a:rPr sz="33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life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dirty="0">
                <a:solidFill>
                  <a:srgbClr val="FFFFFF"/>
                </a:solidFill>
                <a:cs typeface="Century Gothic"/>
              </a:rPr>
              <a:t>can</a:t>
            </a:r>
            <a:r>
              <a:rPr sz="33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300" spc="-45" dirty="0">
                <a:solidFill>
                  <a:srgbClr val="FFFFFF"/>
                </a:solidFill>
                <a:cs typeface="Century Gothic"/>
              </a:rPr>
              <a:t>offer.</a:t>
            </a:r>
            <a:endParaRPr sz="3300" dirty="0">
              <a:cs typeface="Century Gothi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/>
          <p:nvPr/>
        </p:nvSpPr>
        <p:spPr>
          <a:xfrm>
            <a:off x="1143000" y="1318999"/>
            <a:ext cx="10125710" cy="4220001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336550" marR="43180" indent="-285750">
              <a:lnSpc>
                <a:spcPct val="101600"/>
              </a:lnSpc>
              <a:spcBef>
                <a:spcPts val="35"/>
              </a:spcBef>
              <a:buFont typeface="Arial"/>
              <a:buChar char="•"/>
              <a:tabLst>
                <a:tab pos="336550" algn="l"/>
              </a:tabLst>
            </a:pPr>
            <a:r>
              <a:rPr sz="2700" dirty="0">
                <a:solidFill>
                  <a:srgbClr val="FFFFFF"/>
                </a:solidFill>
                <a:cs typeface="Century Gothic"/>
              </a:rPr>
              <a:t>For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Joseph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to finish as he did, a light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bulb must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 have</a:t>
            </a:r>
            <a:r>
              <a:rPr sz="27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spc="10" dirty="0">
                <a:solidFill>
                  <a:srgbClr val="FFFFFF"/>
                </a:solidFill>
                <a:cs typeface="Century Gothic"/>
              </a:rPr>
              <a:t>turned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on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somewhere</a:t>
            </a:r>
            <a:r>
              <a:rPr sz="27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along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way. There </a:t>
            </a:r>
            <a:r>
              <a:rPr sz="2700" spc="-87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must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have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been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a season when he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discovered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 the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meaning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 of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leadership,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 when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you are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 not in </a:t>
            </a:r>
            <a:r>
              <a:rPr sz="27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spc="5" dirty="0">
                <a:solidFill>
                  <a:srgbClr val="FFFFFF"/>
                </a:solidFill>
                <a:cs typeface="Century Gothic"/>
              </a:rPr>
              <a:t>1</a:t>
            </a:r>
            <a:r>
              <a:rPr sz="2700" spc="7" baseline="18518" dirty="0">
                <a:solidFill>
                  <a:srgbClr val="FFFFFF"/>
                </a:solidFill>
                <a:cs typeface="Century Gothic"/>
              </a:rPr>
              <a:t>st</a:t>
            </a:r>
            <a:r>
              <a:rPr sz="2700" spc="450" baseline="18518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chair;</a:t>
            </a:r>
            <a:endParaRPr sz="2700" dirty="0"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FFFFFF"/>
              </a:buClr>
              <a:buFont typeface="Arial"/>
              <a:buChar char="•"/>
            </a:pPr>
            <a:endParaRPr sz="2700" dirty="0">
              <a:cs typeface="Century Gothic"/>
            </a:endParaRPr>
          </a:p>
          <a:p>
            <a:pPr marL="336550" marR="263525" indent="-285750">
              <a:lnSpc>
                <a:spcPct val="101600"/>
              </a:lnSpc>
              <a:buFont typeface="Arial"/>
              <a:buChar char="•"/>
              <a:tabLst>
                <a:tab pos="336550" algn="l"/>
              </a:tabLst>
            </a:pPr>
            <a:r>
              <a:rPr sz="2700" dirty="0">
                <a:solidFill>
                  <a:srgbClr val="FFFFFF"/>
                </a:solidFill>
                <a:cs typeface="Century Gothic"/>
              </a:rPr>
              <a:t>Life as a slave and as a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prisoner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taught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Joseph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 many lessons. He was in a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foreign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land with a </a:t>
            </a:r>
            <a:r>
              <a:rPr sz="27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foreign</a:t>
            </a:r>
            <a:r>
              <a:rPr sz="27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language.</a:t>
            </a:r>
            <a:r>
              <a:rPr sz="27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He</a:t>
            </a:r>
            <a:r>
              <a:rPr sz="27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was</a:t>
            </a:r>
            <a:r>
              <a:rPr sz="27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no</a:t>
            </a:r>
            <a:r>
              <a:rPr sz="27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longer</a:t>
            </a:r>
            <a:r>
              <a:rPr sz="27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favored </a:t>
            </a:r>
            <a:r>
              <a:rPr sz="2700" spc="-87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son in his household. He had no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position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of </a:t>
            </a:r>
            <a:r>
              <a:rPr sz="27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authority. </a:t>
            </a:r>
            <a:r>
              <a:rPr sz="2700" spc="-80" dirty="0">
                <a:solidFill>
                  <a:srgbClr val="FFFFFF"/>
                </a:solidFill>
                <a:cs typeface="Century Gothic"/>
              </a:rPr>
              <a:t>To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 survive this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harsh 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environment,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 he </a:t>
            </a:r>
            <a:r>
              <a:rPr sz="27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had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to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find a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way to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700" dirty="0">
                <a:solidFill>
                  <a:srgbClr val="FFFFFF"/>
                </a:solidFill>
                <a:cs typeface="Century Gothic"/>
              </a:rPr>
              <a:t>set himself</a:t>
            </a:r>
            <a:r>
              <a:rPr sz="2700" spc="-5" dirty="0">
                <a:solidFill>
                  <a:srgbClr val="FFFFFF"/>
                </a:solidFill>
                <a:cs typeface="Century Gothic"/>
              </a:rPr>
              <a:t> apart;</a:t>
            </a:r>
            <a:endParaRPr sz="2700" dirty="0">
              <a:cs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0034-FDF5-E247-8E61-F55B7F693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3465"/>
            <a:ext cx="10515600" cy="854075"/>
          </a:xfrm>
        </p:spPr>
        <p:txBody>
          <a:bodyPr/>
          <a:lstStyle/>
          <a:p>
            <a:r>
              <a:rPr lang="en-US" b="1" spc="-5" dirty="0">
                <a:latin typeface="+mn-lt"/>
                <a:cs typeface="Century Gothic Bold"/>
              </a:rPr>
              <a:t>QUESTIONS TO</a:t>
            </a:r>
            <a:r>
              <a:rPr lang="en-US" b="1" spc="-85" dirty="0">
                <a:latin typeface="+mn-lt"/>
                <a:cs typeface="Century Gothic Bold"/>
              </a:rPr>
              <a:t> </a:t>
            </a:r>
            <a:r>
              <a:rPr lang="en-US" b="1" spc="-5" dirty="0">
                <a:latin typeface="+mn-lt"/>
                <a:cs typeface="Century Gothic Bold"/>
              </a:rPr>
              <a:t>PONDER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A0CAB-1F28-7B4C-93DD-637A30C75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9800"/>
            <a:ext cx="10515600" cy="3584575"/>
          </a:xfrm>
        </p:spPr>
        <p:txBody>
          <a:bodyPr/>
          <a:lstStyle/>
          <a:p>
            <a:pPr marL="12700" marR="5080">
              <a:lnSpc>
                <a:spcPct val="102800"/>
              </a:lnSpc>
            </a:pPr>
            <a:r>
              <a:rPr lang="en-US" spc="-5" dirty="0">
                <a:solidFill>
                  <a:srgbClr val="FFFFFF"/>
                </a:solidFill>
                <a:cs typeface="Century Gothic"/>
              </a:rPr>
              <a:t>What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did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Joseph </a:t>
            </a:r>
            <a:r>
              <a:rPr lang="en-US" spc="10" dirty="0">
                <a:solidFill>
                  <a:srgbClr val="FFFFFF"/>
                </a:solidFill>
                <a:cs typeface="Century Gothic"/>
              </a:rPr>
              <a:t>learn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and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apply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that set him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apart? </a:t>
            </a:r>
            <a:r>
              <a:rPr lang="en-US" spc="-819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He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remained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humble, he was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loyal,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and he didn’t let </a:t>
            </a:r>
            <a:r>
              <a:rPr lang="en-US" spc="-819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success change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him while </a:t>
            </a:r>
            <a:r>
              <a:rPr lang="en-US" spc="5" dirty="0">
                <a:solidFill>
                  <a:srgbClr val="FFFFFF"/>
                </a:solidFill>
                <a:cs typeface="Century Gothic"/>
              </a:rPr>
              <a:t>learning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the needs of the </a:t>
            </a:r>
            <a:r>
              <a:rPr lang="en-US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organization;</a:t>
            </a:r>
            <a:endParaRPr lang="en-US" dirty="0">
              <a:cs typeface="Century Gothic"/>
            </a:endParaRPr>
          </a:p>
          <a:p>
            <a:pPr marL="12700" marR="220345">
              <a:lnSpc>
                <a:spcPct val="102800"/>
              </a:lnSpc>
              <a:spcBef>
                <a:spcPts val="695"/>
              </a:spcBef>
            </a:pPr>
            <a:r>
              <a:rPr lang="en-US" spc="-5" dirty="0">
                <a:solidFill>
                  <a:srgbClr val="FFFFFF"/>
                </a:solidFill>
                <a:cs typeface="Century Gothic"/>
              </a:rPr>
              <a:t>What principles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can we glean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from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this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great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leader </a:t>
            </a:r>
            <a:r>
              <a:rPr lang="en-US" spc="-819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to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foster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 our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growth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and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development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 as a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leader </a:t>
            </a:r>
            <a:r>
              <a:rPr lang="en-US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who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isn’t in the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first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chair?</a:t>
            </a:r>
            <a:endParaRPr lang="en-US" dirty="0">
              <a:cs typeface="Century Gothic"/>
            </a:endParaRPr>
          </a:p>
          <a:p>
            <a:pPr marL="12700" marR="220345">
              <a:lnSpc>
                <a:spcPct val="102800"/>
              </a:lnSpc>
              <a:spcBef>
                <a:spcPts val="695"/>
              </a:spcBef>
            </a:pPr>
            <a:r>
              <a:rPr lang="en-US" spc="-5" dirty="0">
                <a:solidFill>
                  <a:srgbClr val="FFFFFF"/>
                </a:solidFill>
                <a:cs typeface="Century Gothic"/>
              </a:rPr>
              <a:t>What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can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we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pc="10" dirty="0">
                <a:solidFill>
                  <a:srgbClr val="FFFFFF"/>
                </a:solidFill>
                <a:cs typeface="Century Gothic"/>
              </a:rPr>
              <a:t>learn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from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 him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that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will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strengthen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 and </a:t>
            </a:r>
            <a:r>
              <a:rPr lang="en-US" spc="-819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encourage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us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in our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pc="5" dirty="0">
                <a:solidFill>
                  <a:srgbClr val="FFFFFF"/>
                </a:solidFill>
                <a:cs typeface="Century Gothic"/>
              </a:rPr>
              <a:t>journey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of service</a:t>
            </a:r>
            <a:r>
              <a:rPr lang="en-US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to</a:t>
            </a:r>
            <a:r>
              <a:rPr lang="en-US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dirty="0">
                <a:solidFill>
                  <a:srgbClr val="FFFFFF"/>
                </a:solidFill>
                <a:cs typeface="Century Gothic"/>
              </a:rPr>
              <a:t>our God?</a:t>
            </a:r>
            <a:endParaRPr lang="en-US" dirty="0"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2637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6000" y="1308100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9510" y="685800"/>
            <a:ext cx="1057529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3306445" algn="l"/>
                <a:tab pos="5175885" algn="l"/>
              </a:tabLst>
            </a:pPr>
            <a:r>
              <a:rPr sz="12000" b="1" spc="-277" baseline="-24652" dirty="0">
                <a:latin typeface="+mn-lt"/>
              </a:rPr>
              <a:t> </a:t>
            </a:r>
            <a:r>
              <a:rPr sz="4400" b="1" spc="-5" dirty="0">
                <a:latin typeface="+mn-lt"/>
              </a:rPr>
              <a:t>SECOND</a:t>
            </a:r>
            <a:r>
              <a:rPr lang="en-US" sz="4400" b="1" spc="-5" dirty="0">
                <a:latin typeface="+mn-lt"/>
              </a:rPr>
              <a:t> </a:t>
            </a:r>
            <a:r>
              <a:rPr sz="4400" b="1" spc="-5" dirty="0">
                <a:latin typeface="+mn-lt"/>
              </a:rPr>
              <a:t>CHAIR</a:t>
            </a:r>
            <a:r>
              <a:rPr lang="en-US" b="1" spc="-5" dirty="0">
                <a:latin typeface="+mn-lt"/>
              </a:rPr>
              <a:t> </a:t>
            </a:r>
            <a:r>
              <a:rPr sz="4400" b="1" spc="-5" dirty="0">
                <a:latin typeface="+mn-lt"/>
              </a:rPr>
              <a:t>LEADERS</a:t>
            </a:r>
            <a:r>
              <a:rPr sz="4400" b="1" spc="-60" dirty="0">
                <a:latin typeface="+mn-lt"/>
              </a:rPr>
              <a:t> </a:t>
            </a:r>
            <a:r>
              <a:rPr sz="4400" b="1" spc="-5" dirty="0">
                <a:latin typeface="+mn-lt"/>
              </a:rPr>
              <a:t>INFLUENCE</a:t>
            </a:r>
            <a:endParaRPr sz="4400" b="1" dirty="0">
              <a:latin typeface="+mn-l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0513" y="2199005"/>
            <a:ext cx="128905" cy="3790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300" spc="5" dirty="0">
                <a:solidFill>
                  <a:srgbClr val="FFFFFF"/>
                </a:solidFill>
                <a:cs typeface="Arial"/>
              </a:rPr>
              <a:t>•</a:t>
            </a:r>
            <a:endParaRPr sz="2300"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0513" y="3164205"/>
            <a:ext cx="128905" cy="3790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300" spc="5" dirty="0">
                <a:solidFill>
                  <a:srgbClr val="FFFFFF"/>
                </a:solidFill>
                <a:cs typeface="Arial"/>
              </a:rPr>
              <a:t>•</a:t>
            </a:r>
            <a:endParaRPr sz="2300" dirty="0"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5660" y="2121779"/>
            <a:ext cx="10989310" cy="14325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0"/>
              </a:spcBef>
            </a:pPr>
            <a:r>
              <a:rPr sz="2900" spc="-65" dirty="0">
                <a:solidFill>
                  <a:srgbClr val="FFFFFF"/>
                </a:solidFill>
                <a:cs typeface="Century Gothic"/>
              </a:rPr>
              <a:t>Your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title or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position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may imply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you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are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a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second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chair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45" dirty="0">
                <a:solidFill>
                  <a:srgbClr val="FFFFFF"/>
                </a:solidFill>
                <a:cs typeface="Century Gothic"/>
              </a:rPr>
              <a:t>leader, </a:t>
            </a:r>
            <a:r>
              <a:rPr sz="2900" spc="-79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but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the</a:t>
            </a:r>
            <a:r>
              <a:rPr sz="29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question</a:t>
            </a:r>
            <a:r>
              <a:rPr sz="29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really</a:t>
            </a:r>
            <a:r>
              <a:rPr sz="29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is,</a:t>
            </a:r>
            <a:r>
              <a:rPr sz="29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“Are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you</a:t>
            </a:r>
            <a:r>
              <a:rPr sz="29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a</a:t>
            </a:r>
            <a:r>
              <a:rPr sz="29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second</a:t>
            </a:r>
            <a:r>
              <a:rPr sz="29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chair</a:t>
            </a:r>
            <a:r>
              <a:rPr sz="29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leader?”;</a:t>
            </a:r>
            <a:endParaRPr sz="2900" dirty="0"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2900" spc="-10" dirty="0">
                <a:solidFill>
                  <a:srgbClr val="FFFFFF"/>
                </a:solidFill>
                <a:cs typeface="Century Gothic"/>
              </a:rPr>
              <a:t>Are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 you adding value throughout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the organization?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That</a:t>
            </a:r>
            <a:endParaRPr sz="2900" dirty="0"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5660" y="3531479"/>
            <a:ext cx="9756140" cy="911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0"/>
              </a:spcBef>
            </a:pPr>
            <a:r>
              <a:rPr sz="2900" spc="-5" dirty="0">
                <a:solidFill>
                  <a:srgbClr val="FFFFFF"/>
                </a:solidFill>
                <a:cs typeface="Century Gothic"/>
              </a:rPr>
              <a:t>actually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has little to do with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your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official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position;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it has </a:t>
            </a:r>
            <a:r>
              <a:rPr sz="29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everything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to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do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with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what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kind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of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influence</a:t>
            </a:r>
            <a:r>
              <a:rPr sz="29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you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have.</a:t>
            </a:r>
            <a:endParaRPr sz="2900"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0513" y="4573905"/>
            <a:ext cx="128905" cy="3790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300" spc="5" dirty="0">
                <a:solidFill>
                  <a:srgbClr val="FFFFFF"/>
                </a:solidFill>
                <a:cs typeface="Arial"/>
              </a:rPr>
              <a:t>•</a:t>
            </a:r>
            <a:endParaRPr sz="2300"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5660" y="4511040"/>
            <a:ext cx="9891106" cy="13563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00600"/>
              </a:lnSpc>
              <a:spcBef>
                <a:spcPts val="80"/>
              </a:spcBef>
            </a:pPr>
            <a:r>
              <a:rPr sz="2900" spc="-5" dirty="0">
                <a:solidFill>
                  <a:srgbClr val="FFFFFF"/>
                </a:solidFill>
                <a:cs typeface="Century Gothic"/>
              </a:rPr>
              <a:t>As John Maxwell says, “</a:t>
            </a:r>
            <a:r>
              <a:rPr sz="2900" i="1" spc="-5" dirty="0">
                <a:solidFill>
                  <a:srgbClr val="FFFFFF"/>
                </a:solidFill>
                <a:cs typeface="Century Gothic Italic"/>
              </a:rPr>
              <a:t>Leadership </a:t>
            </a:r>
            <a:r>
              <a:rPr sz="2900" i="1" dirty="0">
                <a:solidFill>
                  <a:srgbClr val="FFFFFF"/>
                </a:solidFill>
                <a:cs typeface="Century Gothic Italic"/>
              </a:rPr>
              <a:t>is </a:t>
            </a:r>
            <a:r>
              <a:rPr sz="2900" i="1" spc="-5" dirty="0">
                <a:solidFill>
                  <a:srgbClr val="FFFFFF"/>
                </a:solidFill>
                <a:cs typeface="Century Gothic Italic"/>
              </a:rPr>
              <a:t>influence, </a:t>
            </a:r>
            <a:r>
              <a:rPr sz="2900" i="1" dirty="0">
                <a:solidFill>
                  <a:srgbClr val="FFFFFF"/>
                </a:solidFill>
                <a:cs typeface="Century Gothic Italic"/>
              </a:rPr>
              <a:t>nothing </a:t>
            </a:r>
            <a:r>
              <a:rPr sz="2900" i="1" spc="-5" dirty="0">
                <a:solidFill>
                  <a:srgbClr val="FFFFFF"/>
                </a:solidFill>
                <a:cs typeface="Century Gothic Italic"/>
              </a:rPr>
              <a:t>more, </a:t>
            </a:r>
            <a:r>
              <a:rPr sz="2900" i="1" spc="-790" dirty="0">
                <a:solidFill>
                  <a:srgbClr val="FFFFFF"/>
                </a:solidFill>
                <a:cs typeface="Century Gothic Italic"/>
              </a:rPr>
              <a:t> </a:t>
            </a:r>
            <a:r>
              <a:rPr sz="2900" i="1" dirty="0">
                <a:solidFill>
                  <a:srgbClr val="FFFFFF"/>
                </a:solidFill>
                <a:cs typeface="Century Gothic Italic"/>
              </a:rPr>
              <a:t>nothing </a:t>
            </a:r>
            <a:r>
              <a:rPr sz="2900" i="1" spc="-5" dirty="0">
                <a:solidFill>
                  <a:srgbClr val="FFFFFF"/>
                </a:solidFill>
                <a:cs typeface="Century Gothic Italic"/>
              </a:rPr>
              <a:t>less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.”(who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listens to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you) Nehemiah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was a 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cupbearer </a:t>
            </a:r>
            <a:r>
              <a:rPr sz="2900" spc="-79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who</a:t>
            </a:r>
            <a:r>
              <a:rPr sz="2900" spc="-5" dirty="0">
                <a:solidFill>
                  <a:srgbClr val="FFFFFF"/>
                </a:solidFill>
                <a:cs typeface="Century Gothic"/>
              </a:rPr>
              <a:t> influenced</a:t>
            </a:r>
            <a:r>
              <a:rPr sz="2900" dirty="0">
                <a:solidFill>
                  <a:srgbClr val="FFFFFF"/>
                </a:solidFill>
                <a:cs typeface="Century Gothic"/>
              </a:rPr>
              <a:t> the king)</a:t>
            </a:r>
            <a:endParaRPr sz="2900" dirty="0">
              <a:cs typeface="Century Gothic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C1074DB6-A429-5347-A9F2-8613C86741E0}"/>
              </a:ext>
            </a:extLst>
          </p:cNvPr>
          <p:cNvSpPr txBox="1">
            <a:spLocks/>
          </p:cNvSpPr>
          <p:nvPr/>
        </p:nvSpPr>
        <p:spPr>
          <a:xfrm>
            <a:off x="779418" y="753501"/>
            <a:ext cx="535940" cy="12446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0">
                <a:latin typeface="+mn-lt"/>
              </a:rPr>
              <a:t>“</a:t>
            </a:r>
            <a:endParaRPr lang="en-US" sz="8000" dirty="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90722" y="2307625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800" y="1294413"/>
            <a:ext cx="9163685" cy="1635512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589280" marR="17780" indent="-563880">
              <a:lnSpc>
                <a:spcPct val="92400"/>
              </a:lnSpc>
              <a:spcBef>
                <a:spcPts val="830"/>
              </a:spcBef>
            </a:pPr>
            <a:r>
              <a:rPr lang="en-US" sz="3600" b="1" dirty="0">
                <a:latin typeface="+mn-lt"/>
              </a:rPr>
              <a:t>	</a:t>
            </a:r>
            <a:r>
              <a:rPr sz="3600" b="1" dirty="0">
                <a:latin typeface="+mn-lt"/>
              </a:rPr>
              <a:t>IN</a:t>
            </a:r>
            <a:r>
              <a:rPr lang="en-US" sz="3600" b="1" dirty="0">
                <a:latin typeface="+mn-lt"/>
              </a:rPr>
              <a:t> </a:t>
            </a:r>
            <a:r>
              <a:rPr sz="3600" b="1" spc="-5" dirty="0">
                <a:latin typeface="+mn-lt"/>
              </a:rPr>
              <a:t>ORDE</a:t>
            </a:r>
            <a:r>
              <a:rPr sz="3600" b="1" dirty="0">
                <a:latin typeface="+mn-lt"/>
              </a:rPr>
              <a:t>R TO G</a:t>
            </a:r>
            <a:r>
              <a:rPr sz="3600" b="1" spc="-5" dirty="0">
                <a:latin typeface="+mn-lt"/>
              </a:rPr>
              <a:t>E</a:t>
            </a:r>
            <a:r>
              <a:rPr sz="3600" b="1" dirty="0">
                <a:latin typeface="+mn-lt"/>
              </a:rPr>
              <a:t>T A G</a:t>
            </a:r>
            <a:r>
              <a:rPr sz="3600" b="1" spc="-5" dirty="0">
                <a:latin typeface="+mn-lt"/>
              </a:rPr>
              <a:t>OO</a:t>
            </a:r>
            <a:r>
              <a:rPr sz="3600" b="1" dirty="0">
                <a:latin typeface="+mn-lt"/>
              </a:rPr>
              <a:t>D PIC</a:t>
            </a:r>
            <a:r>
              <a:rPr sz="3600" b="1" spc="-5" dirty="0">
                <a:latin typeface="+mn-lt"/>
              </a:rPr>
              <a:t>T</a:t>
            </a:r>
            <a:r>
              <a:rPr sz="3600" b="1" dirty="0">
                <a:latin typeface="+mn-lt"/>
              </a:rPr>
              <a:t>U</a:t>
            </a:r>
            <a:r>
              <a:rPr sz="3600" b="1" spc="-5" dirty="0">
                <a:latin typeface="+mn-lt"/>
              </a:rPr>
              <a:t>R</a:t>
            </a:r>
            <a:r>
              <a:rPr sz="3600" b="1" dirty="0">
                <a:latin typeface="+mn-lt"/>
              </a:rPr>
              <a:t>E </a:t>
            </a:r>
            <a:r>
              <a:rPr sz="3600" b="1" spc="-5" dirty="0">
                <a:latin typeface="+mn-lt"/>
              </a:rPr>
              <a:t>O</a:t>
            </a:r>
            <a:r>
              <a:rPr sz="3600" b="1" dirty="0">
                <a:latin typeface="+mn-lt"/>
              </a:rPr>
              <a:t>F</a:t>
            </a:r>
            <a:br>
              <a:rPr lang="en-US" sz="3600" b="1" dirty="0">
                <a:latin typeface="+mn-lt"/>
              </a:rPr>
            </a:br>
            <a:r>
              <a:rPr sz="3600" b="1" spc="-5" dirty="0">
                <a:latin typeface="+mn-lt"/>
              </a:rPr>
              <a:t>EFFECTIVE SECOND CHAIR </a:t>
            </a:r>
            <a:r>
              <a:rPr sz="3600" b="1" spc="-45" dirty="0">
                <a:latin typeface="+mn-lt"/>
              </a:rPr>
              <a:t>LEADERSHIP, </a:t>
            </a:r>
            <a:r>
              <a:rPr sz="3600" b="1" spc="-985" dirty="0">
                <a:latin typeface="+mn-lt"/>
              </a:rPr>
              <a:t> </a:t>
            </a:r>
            <a:r>
              <a:rPr sz="3600" b="1" spc="-5" dirty="0">
                <a:latin typeface="+mn-lt"/>
              </a:rPr>
              <a:t>LET’S</a:t>
            </a:r>
            <a:r>
              <a:rPr sz="3600" b="1" spc="-10" dirty="0">
                <a:latin typeface="+mn-lt"/>
              </a:rPr>
              <a:t> </a:t>
            </a:r>
            <a:r>
              <a:rPr sz="3600" b="1" spc="-5" dirty="0">
                <a:latin typeface="+mn-lt"/>
              </a:rPr>
              <a:t>BREAK DOWN</a:t>
            </a:r>
            <a:r>
              <a:rPr sz="3600" b="1" spc="-10" dirty="0">
                <a:latin typeface="+mn-lt"/>
              </a:rPr>
              <a:t> </a:t>
            </a:r>
            <a:r>
              <a:rPr sz="3600" b="1" spc="-5" dirty="0">
                <a:latin typeface="+mn-lt"/>
              </a:rPr>
              <a:t>OUR</a:t>
            </a:r>
            <a:r>
              <a:rPr sz="3600" b="1" dirty="0">
                <a:latin typeface="+mn-lt"/>
              </a:rPr>
              <a:t> </a:t>
            </a:r>
            <a:r>
              <a:rPr sz="3600" b="1" spc="-5" dirty="0">
                <a:latin typeface="+mn-lt"/>
              </a:rPr>
              <a:t>DEFINITION:</a:t>
            </a:r>
            <a:endParaRPr sz="3600" b="1" dirty="0">
              <a:latin typeface="+mn-l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idx="1"/>
          </p:nvPr>
        </p:nvSpPr>
        <p:spPr>
          <a:xfrm>
            <a:off x="1143000" y="3429000"/>
            <a:ext cx="10515600" cy="18635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spc="-20" dirty="0"/>
              <a:t> </a:t>
            </a:r>
            <a:r>
              <a:rPr spc="-5" dirty="0"/>
              <a:t>subordinate:</a:t>
            </a:r>
            <a:endParaRPr sz="3750" dirty="0"/>
          </a:p>
          <a:p>
            <a:pPr marL="12700" marR="5080">
              <a:lnSpc>
                <a:spcPct val="101200"/>
              </a:lnSpc>
            </a:pPr>
            <a:r>
              <a:rPr b="0" spc="-5" dirty="0">
                <a:cs typeface="Century Gothic"/>
              </a:rPr>
              <a:t>Even</a:t>
            </a:r>
            <a:r>
              <a:rPr b="0" dirty="0">
                <a:cs typeface="Century Gothic"/>
              </a:rPr>
              <a:t> the </a:t>
            </a:r>
            <a:r>
              <a:rPr b="0" spc="-5" dirty="0">
                <a:cs typeface="Century Gothic"/>
              </a:rPr>
              <a:t>most</a:t>
            </a:r>
            <a:r>
              <a:rPr b="0" dirty="0">
                <a:cs typeface="Century Gothic"/>
              </a:rPr>
              <a:t> </a:t>
            </a:r>
            <a:r>
              <a:rPr b="0" spc="-5" dirty="0">
                <a:cs typeface="Century Gothic"/>
              </a:rPr>
              <a:t>capable</a:t>
            </a:r>
            <a:r>
              <a:rPr b="0" dirty="0">
                <a:cs typeface="Century Gothic"/>
              </a:rPr>
              <a:t> </a:t>
            </a:r>
            <a:r>
              <a:rPr b="0" spc="-5" dirty="0">
                <a:cs typeface="Century Gothic"/>
              </a:rPr>
              <a:t>second</a:t>
            </a:r>
            <a:r>
              <a:rPr b="0" dirty="0">
                <a:cs typeface="Century Gothic"/>
              </a:rPr>
              <a:t> </a:t>
            </a:r>
            <a:r>
              <a:rPr b="0" spc="-5" dirty="0">
                <a:cs typeface="Century Gothic"/>
              </a:rPr>
              <a:t>chair</a:t>
            </a:r>
            <a:r>
              <a:rPr b="0" dirty="0">
                <a:cs typeface="Century Gothic"/>
              </a:rPr>
              <a:t> is still under the leadership </a:t>
            </a:r>
            <a:r>
              <a:rPr b="0" spc="-765" dirty="0">
                <a:cs typeface="Century Gothic"/>
              </a:rPr>
              <a:t> </a:t>
            </a:r>
            <a:r>
              <a:rPr b="0" dirty="0">
                <a:cs typeface="Century Gothic"/>
              </a:rPr>
              <a:t>of </a:t>
            </a:r>
            <a:r>
              <a:rPr b="0" spc="-5" dirty="0">
                <a:cs typeface="Century Gothic"/>
              </a:rPr>
              <a:t>someone </a:t>
            </a:r>
            <a:r>
              <a:rPr b="0" dirty="0">
                <a:cs typeface="Century Gothic"/>
              </a:rPr>
              <a:t>else. The first </a:t>
            </a:r>
            <a:r>
              <a:rPr b="0" spc="-5" dirty="0">
                <a:cs typeface="Century Gothic"/>
              </a:rPr>
              <a:t>chair </a:t>
            </a:r>
            <a:r>
              <a:rPr b="0" dirty="0">
                <a:cs typeface="Century Gothic"/>
              </a:rPr>
              <a:t>may have an egalitarian </a:t>
            </a:r>
            <a:r>
              <a:rPr b="0" spc="-5" dirty="0">
                <a:cs typeface="Century Gothic"/>
              </a:rPr>
              <a:t>style, </a:t>
            </a:r>
            <a:r>
              <a:rPr b="0" dirty="0">
                <a:cs typeface="Century Gothic"/>
              </a:rPr>
              <a:t> </a:t>
            </a:r>
            <a:r>
              <a:rPr b="0" spc="-5" dirty="0">
                <a:cs typeface="Century Gothic"/>
              </a:rPr>
              <a:t>but </a:t>
            </a:r>
            <a:r>
              <a:rPr b="0" dirty="0">
                <a:cs typeface="Century Gothic"/>
              </a:rPr>
              <a:t>they</a:t>
            </a:r>
            <a:r>
              <a:rPr b="0" spc="-5" dirty="0">
                <a:cs typeface="Century Gothic"/>
              </a:rPr>
              <a:t> are</a:t>
            </a:r>
            <a:r>
              <a:rPr b="0" dirty="0">
                <a:cs typeface="Century Gothic"/>
              </a:rPr>
              <a:t> still</a:t>
            </a:r>
            <a:r>
              <a:rPr b="0" spc="-5" dirty="0">
                <a:cs typeface="Century Gothic"/>
              </a:rPr>
              <a:t> </a:t>
            </a:r>
            <a:r>
              <a:rPr b="0" dirty="0">
                <a:cs typeface="Century Gothic"/>
              </a:rPr>
              <a:t>the </a:t>
            </a:r>
            <a:r>
              <a:rPr b="0" spc="-20" dirty="0">
                <a:cs typeface="Century Gothic"/>
              </a:rPr>
              <a:t>leader.(his</a:t>
            </a:r>
            <a:r>
              <a:rPr b="0" spc="-5" dirty="0">
                <a:cs typeface="Century Gothic"/>
              </a:rPr>
              <a:t> </a:t>
            </a:r>
            <a:r>
              <a:rPr b="0" dirty="0">
                <a:cs typeface="Century Gothic"/>
              </a:rPr>
              <a:t>or her</a:t>
            </a:r>
            <a:r>
              <a:rPr b="0" spc="-5" dirty="0">
                <a:cs typeface="Century Gothic"/>
              </a:rPr>
              <a:t> </a:t>
            </a:r>
            <a:r>
              <a:rPr b="0" dirty="0">
                <a:cs typeface="Century Gothic"/>
              </a:rPr>
              <a:t>ego</a:t>
            </a:r>
            <a:r>
              <a:rPr b="0" spc="-5" dirty="0">
                <a:cs typeface="Century Gothic"/>
              </a:rPr>
              <a:t> </a:t>
            </a:r>
            <a:r>
              <a:rPr b="0" dirty="0">
                <a:cs typeface="Century Gothic"/>
              </a:rPr>
              <a:t>doesn’t </a:t>
            </a:r>
            <a:r>
              <a:rPr b="0" spc="-5" dirty="0">
                <a:cs typeface="Century Gothic"/>
              </a:rPr>
              <a:t>excuse </a:t>
            </a:r>
            <a:r>
              <a:rPr b="0" dirty="0">
                <a:cs typeface="Century Gothic"/>
              </a:rPr>
              <a:t> </a:t>
            </a:r>
            <a:r>
              <a:rPr b="0" spc="-5" dirty="0">
                <a:cs typeface="Century Gothic"/>
              </a:rPr>
              <a:t>obedience)</a:t>
            </a: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D7D6CCCA-8C98-1646-AD4D-0E36756C69E6}"/>
              </a:ext>
            </a:extLst>
          </p:cNvPr>
          <p:cNvSpPr txBox="1">
            <a:spLocks/>
          </p:cNvSpPr>
          <p:nvPr/>
        </p:nvSpPr>
        <p:spPr>
          <a:xfrm>
            <a:off x="685800" y="1063025"/>
            <a:ext cx="535940" cy="124460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0" dirty="0">
                <a:latin typeface="+mn-lt"/>
              </a:rPr>
              <a:t>“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53790" y="2417391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cs typeface="Century Gothic"/>
              </a:rPr>
              <a:t>”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6800" y="990600"/>
            <a:ext cx="9540875" cy="2085339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544830" marR="17780" indent="-520065">
              <a:lnSpc>
                <a:spcPct val="90300"/>
              </a:lnSpc>
              <a:spcBef>
                <a:spcPts val="1030"/>
              </a:spcBef>
            </a:pPr>
            <a:r>
              <a:rPr sz="12000" spc="104" baseline="9722" dirty="0">
                <a:latin typeface="+mn-lt"/>
              </a:rPr>
              <a:t>“</a:t>
            </a:r>
            <a:r>
              <a:rPr sz="3100" dirty="0">
                <a:latin typeface="+mn-lt"/>
              </a:rPr>
              <a:t>“</a:t>
            </a:r>
            <a:r>
              <a:rPr sz="3100" spc="-5" dirty="0">
                <a:latin typeface="+mn-lt"/>
              </a:rPr>
              <a:t>TO</a:t>
            </a:r>
            <a:r>
              <a:rPr sz="3100" dirty="0">
                <a:latin typeface="+mn-lt"/>
              </a:rPr>
              <a:t>O </a:t>
            </a:r>
            <a:r>
              <a:rPr sz="3100" spc="-5" dirty="0">
                <a:latin typeface="+mn-lt"/>
              </a:rPr>
              <a:t>MAN</a:t>
            </a:r>
            <a:r>
              <a:rPr sz="3100" dirty="0">
                <a:latin typeface="+mn-lt"/>
              </a:rPr>
              <a:t>Y L</a:t>
            </a:r>
            <a:r>
              <a:rPr sz="3100" spc="-5" dirty="0">
                <a:latin typeface="+mn-lt"/>
              </a:rPr>
              <a:t>EADER</a:t>
            </a:r>
            <a:r>
              <a:rPr sz="3100" dirty="0">
                <a:latin typeface="+mn-lt"/>
              </a:rPr>
              <a:t>S</a:t>
            </a:r>
            <a:r>
              <a:rPr sz="3100" spc="-5" dirty="0">
                <a:latin typeface="+mn-lt"/>
              </a:rPr>
              <a:t> </a:t>
            </a:r>
            <a:r>
              <a:rPr sz="3100" dirty="0">
                <a:latin typeface="+mn-lt"/>
              </a:rPr>
              <a:t>F</a:t>
            </a:r>
            <a:r>
              <a:rPr sz="3100" spc="-5" dirty="0">
                <a:latin typeface="+mn-lt"/>
              </a:rPr>
              <a:t>O</a:t>
            </a:r>
            <a:r>
              <a:rPr sz="3100" dirty="0">
                <a:latin typeface="+mn-lt"/>
              </a:rPr>
              <a:t>C</a:t>
            </a:r>
            <a:r>
              <a:rPr sz="3100" spc="-5" dirty="0">
                <a:latin typeface="+mn-lt"/>
              </a:rPr>
              <a:t>U</a:t>
            </a:r>
            <a:r>
              <a:rPr sz="3100" dirty="0">
                <a:latin typeface="+mn-lt"/>
              </a:rPr>
              <a:t>S</a:t>
            </a:r>
            <a:r>
              <a:rPr sz="3100" spc="-5" dirty="0">
                <a:latin typeface="+mn-lt"/>
              </a:rPr>
              <a:t> A</a:t>
            </a:r>
            <a:r>
              <a:rPr sz="3100" dirty="0">
                <a:latin typeface="+mn-lt"/>
              </a:rPr>
              <a:t>LL TH</a:t>
            </a:r>
            <a:r>
              <a:rPr sz="3100" spc="-5" dirty="0">
                <a:latin typeface="+mn-lt"/>
              </a:rPr>
              <a:t>E</a:t>
            </a:r>
            <a:r>
              <a:rPr sz="3100" dirty="0">
                <a:latin typeface="+mn-lt"/>
              </a:rPr>
              <a:t>IR </a:t>
            </a:r>
            <a:r>
              <a:rPr sz="3100" spc="-5" dirty="0">
                <a:latin typeface="+mn-lt"/>
              </a:rPr>
              <a:t>ENER</a:t>
            </a:r>
            <a:r>
              <a:rPr sz="3100" dirty="0">
                <a:latin typeface="+mn-lt"/>
              </a:rPr>
              <a:t>GY  </a:t>
            </a:r>
            <a:r>
              <a:rPr sz="3100" spc="-5" dirty="0">
                <a:latin typeface="+mn-lt"/>
              </a:rPr>
              <a:t>ON</a:t>
            </a:r>
            <a:r>
              <a:rPr sz="3100" spc="20" dirty="0">
                <a:latin typeface="+mn-lt"/>
              </a:rPr>
              <a:t> </a:t>
            </a:r>
            <a:r>
              <a:rPr sz="3100" spc="-5" dirty="0">
                <a:latin typeface="+mn-lt"/>
              </a:rPr>
              <a:t>MOVING</a:t>
            </a:r>
            <a:r>
              <a:rPr sz="3100" spc="20" dirty="0">
                <a:latin typeface="+mn-lt"/>
              </a:rPr>
              <a:t> </a:t>
            </a:r>
            <a:r>
              <a:rPr sz="3100" dirty="0">
                <a:latin typeface="+mn-lt"/>
              </a:rPr>
              <a:t>TO</a:t>
            </a:r>
            <a:r>
              <a:rPr sz="3100" spc="20" dirty="0">
                <a:latin typeface="+mn-lt"/>
              </a:rPr>
              <a:t> </a:t>
            </a:r>
            <a:r>
              <a:rPr sz="3100" dirty="0">
                <a:latin typeface="+mn-lt"/>
              </a:rPr>
              <a:t>THE</a:t>
            </a:r>
            <a:r>
              <a:rPr sz="3100" spc="20" dirty="0">
                <a:latin typeface="+mn-lt"/>
              </a:rPr>
              <a:t> </a:t>
            </a:r>
            <a:r>
              <a:rPr sz="3100" spc="-5" dirty="0">
                <a:latin typeface="+mn-lt"/>
              </a:rPr>
              <a:t>NEXT</a:t>
            </a:r>
            <a:r>
              <a:rPr sz="3100" spc="20" dirty="0">
                <a:latin typeface="+mn-lt"/>
              </a:rPr>
              <a:t> </a:t>
            </a:r>
            <a:r>
              <a:rPr sz="3100" spc="-5" dirty="0">
                <a:latin typeface="+mn-lt"/>
              </a:rPr>
              <a:t>CHAIR</a:t>
            </a:r>
            <a:r>
              <a:rPr sz="3100" spc="20" dirty="0">
                <a:latin typeface="+mn-lt"/>
              </a:rPr>
              <a:t> </a:t>
            </a:r>
            <a:r>
              <a:rPr sz="3100" spc="-5" dirty="0">
                <a:latin typeface="+mn-lt"/>
              </a:rPr>
              <a:t>AS</a:t>
            </a:r>
            <a:r>
              <a:rPr sz="3100" spc="15" dirty="0">
                <a:latin typeface="+mn-lt"/>
              </a:rPr>
              <a:t> </a:t>
            </a:r>
            <a:r>
              <a:rPr sz="3100" spc="-45" dirty="0">
                <a:latin typeface="+mn-lt"/>
              </a:rPr>
              <a:t>QUICKLY </a:t>
            </a:r>
            <a:r>
              <a:rPr sz="3100" spc="-40" dirty="0">
                <a:latin typeface="+mn-lt"/>
              </a:rPr>
              <a:t> </a:t>
            </a:r>
            <a:r>
              <a:rPr sz="3100" spc="-5" dirty="0">
                <a:latin typeface="+mn-lt"/>
              </a:rPr>
              <a:t>AS</a:t>
            </a:r>
            <a:r>
              <a:rPr sz="3100" spc="-15" dirty="0">
                <a:latin typeface="+mn-lt"/>
              </a:rPr>
              <a:t> </a:t>
            </a:r>
            <a:r>
              <a:rPr sz="3100" spc="-5" dirty="0">
                <a:latin typeface="+mn-lt"/>
              </a:rPr>
              <a:t>POSSIBLE, AND THEY MISS</a:t>
            </a:r>
            <a:r>
              <a:rPr sz="3100" spc="-10" dirty="0">
                <a:latin typeface="+mn-lt"/>
              </a:rPr>
              <a:t> </a:t>
            </a:r>
            <a:r>
              <a:rPr sz="3100" dirty="0">
                <a:latin typeface="+mn-lt"/>
              </a:rPr>
              <a:t>THE</a:t>
            </a:r>
            <a:r>
              <a:rPr sz="3100" spc="-5" dirty="0">
                <a:latin typeface="+mn-lt"/>
              </a:rPr>
              <a:t> </a:t>
            </a:r>
            <a:r>
              <a:rPr sz="3100" dirty="0">
                <a:latin typeface="+mn-lt"/>
              </a:rPr>
              <a:t>OPPORTUNITY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44968" y="3382380"/>
            <a:ext cx="9075420" cy="1445076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2200"/>
              </a:lnSpc>
              <a:spcBef>
                <a:spcPts val="15"/>
              </a:spcBef>
            </a:pPr>
            <a:r>
              <a:rPr lang="en-US" sz="3100" dirty="0">
                <a:cs typeface="Century Gothic"/>
              </a:rPr>
              <a:t>To </a:t>
            </a:r>
            <a:r>
              <a:rPr lang="en-US" sz="3100" spc="-5" dirty="0">
                <a:cs typeface="Century Gothic"/>
              </a:rPr>
              <a:t>develop their </a:t>
            </a:r>
            <a:r>
              <a:rPr lang="en-US" sz="3100" dirty="0">
                <a:cs typeface="Century Gothic"/>
              </a:rPr>
              <a:t>gifts in the </a:t>
            </a:r>
            <a:r>
              <a:rPr lang="en-US" sz="3100" spc="-5" dirty="0">
                <a:cs typeface="Century Gothic"/>
              </a:rPr>
              <a:t>current </a:t>
            </a:r>
            <a:r>
              <a:rPr lang="en-US" sz="3100" dirty="0">
                <a:cs typeface="Century Gothic"/>
              </a:rPr>
              <a:t> </a:t>
            </a:r>
            <a:r>
              <a:rPr lang="en-US" sz="3100" spc="-5" dirty="0">
                <a:cs typeface="Century Gothic"/>
              </a:rPr>
              <a:t>chair.” (My</a:t>
            </a:r>
            <a:r>
              <a:rPr lang="en-US" sz="3100" dirty="0">
                <a:cs typeface="Century Gothic"/>
              </a:rPr>
              <a:t> </a:t>
            </a:r>
            <a:r>
              <a:rPr lang="en-US" sz="3100" spc="-5" dirty="0">
                <a:cs typeface="Century Gothic"/>
              </a:rPr>
              <a:t>journey</a:t>
            </a:r>
            <a:r>
              <a:rPr lang="en-US" sz="3100" dirty="0">
                <a:cs typeface="Century Gothic"/>
              </a:rPr>
              <a:t> </a:t>
            </a:r>
            <a:r>
              <a:rPr lang="en-US" sz="3100" spc="-5" dirty="0">
                <a:cs typeface="Century Gothic"/>
              </a:rPr>
              <a:t>began as youth </a:t>
            </a:r>
            <a:r>
              <a:rPr lang="en-US" sz="3100" dirty="0">
                <a:cs typeface="Century Gothic"/>
              </a:rPr>
              <a:t> </a:t>
            </a:r>
            <a:r>
              <a:rPr lang="en-US" sz="3100" spc="-5" dirty="0">
                <a:cs typeface="Century Gothic"/>
              </a:rPr>
              <a:t>minister,</a:t>
            </a:r>
            <a:r>
              <a:rPr lang="en-US" sz="3100" spc="195" dirty="0">
                <a:cs typeface="Century Gothic"/>
              </a:rPr>
              <a:t> </a:t>
            </a:r>
            <a:r>
              <a:rPr lang="en-US" sz="3100" spc="-5" dirty="0">
                <a:cs typeface="Century Gothic"/>
              </a:rPr>
              <a:t>young</a:t>
            </a:r>
            <a:r>
              <a:rPr lang="en-US" sz="3100" spc="200" dirty="0">
                <a:cs typeface="Century Gothic"/>
              </a:rPr>
              <a:t> </a:t>
            </a:r>
            <a:r>
              <a:rPr lang="en-US" sz="3100" spc="-80" dirty="0">
                <a:cs typeface="Century Gothic"/>
              </a:rPr>
              <a:t>adult,</a:t>
            </a:r>
            <a:r>
              <a:rPr lang="en-US" sz="3100" spc="195" dirty="0">
                <a:cs typeface="Century Gothic"/>
              </a:rPr>
              <a:t> </a:t>
            </a:r>
            <a:r>
              <a:rPr lang="en-US" sz="3100" spc="-5" dirty="0">
                <a:cs typeface="Century Gothic"/>
              </a:rPr>
              <a:t>executive</a:t>
            </a:r>
            <a:r>
              <a:rPr lang="en-US" sz="3100" spc="200" dirty="0">
                <a:cs typeface="Century Gothic"/>
              </a:rPr>
              <a:t> </a:t>
            </a:r>
            <a:r>
              <a:rPr lang="en-US" sz="3100" spc="-40" dirty="0">
                <a:cs typeface="Century Gothic"/>
              </a:rPr>
              <a:t>pastor, </a:t>
            </a:r>
            <a:r>
              <a:rPr lang="en-US" sz="3100" spc="-35" dirty="0">
                <a:cs typeface="Century Gothic"/>
              </a:rPr>
              <a:t> </a:t>
            </a:r>
            <a:r>
              <a:rPr lang="en-US" sz="3100" spc="-5" dirty="0">
                <a:cs typeface="Century Gothic"/>
              </a:rPr>
              <a:t>Sr. </a:t>
            </a:r>
            <a:r>
              <a:rPr lang="en-US" sz="3100" spc="-40" dirty="0">
                <a:cs typeface="Century Gothic"/>
              </a:rPr>
              <a:t>Pastor,</a:t>
            </a:r>
            <a:r>
              <a:rPr lang="en-US" sz="3100" spc="-5" dirty="0">
                <a:cs typeface="Century Gothic"/>
              </a:rPr>
              <a:t> each </a:t>
            </a:r>
            <a:r>
              <a:rPr lang="en-US" sz="3100" spc="-55" dirty="0">
                <a:cs typeface="Century Gothic"/>
              </a:rPr>
              <a:t>stage</a:t>
            </a:r>
            <a:r>
              <a:rPr lang="en-US" sz="3100" spc="-5" dirty="0">
                <a:cs typeface="Century Gothic"/>
              </a:rPr>
              <a:t> </a:t>
            </a:r>
            <a:r>
              <a:rPr lang="en-US" sz="3100" dirty="0">
                <a:cs typeface="Century Gothic"/>
              </a:rPr>
              <a:t>I</a:t>
            </a:r>
            <a:r>
              <a:rPr lang="en-US" sz="3100" spc="-5" dirty="0">
                <a:cs typeface="Century Gothic"/>
              </a:rPr>
              <a:t> developed </a:t>
            </a:r>
            <a:r>
              <a:rPr lang="en-US" sz="3100" dirty="0">
                <a:cs typeface="Century Gothic"/>
              </a:rPr>
              <a:t>the</a:t>
            </a:r>
            <a:r>
              <a:rPr lang="en-US" sz="3100" spc="-5" dirty="0">
                <a:cs typeface="Century Gothic"/>
              </a:rPr>
              <a:t> </a:t>
            </a:r>
            <a:r>
              <a:rPr lang="en-US" sz="3100" dirty="0">
                <a:cs typeface="Century Gothic"/>
              </a:rPr>
              <a:t>gift)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899946" y="4857161"/>
            <a:ext cx="1694814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200" spc="-5" dirty="0">
                <a:cs typeface="Century Gothic"/>
              </a:rPr>
              <a:t>-</a:t>
            </a:r>
            <a:r>
              <a:rPr sz="2200" spc="-5" dirty="0">
                <a:cs typeface="Century Gothic"/>
              </a:rPr>
              <a:t>Mike</a:t>
            </a:r>
            <a:r>
              <a:rPr sz="2200" spc="-75" dirty="0">
                <a:cs typeface="Century Gothic"/>
              </a:rPr>
              <a:t> </a:t>
            </a:r>
            <a:r>
              <a:rPr sz="2200" dirty="0">
                <a:cs typeface="Century Gothic"/>
              </a:rPr>
              <a:t>Bonem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600" y="1676400"/>
            <a:ext cx="422148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rgbClr val="FFFFFF"/>
                </a:solidFill>
                <a:cs typeface="Century Gothic Bold"/>
              </a:rPr>
              <a:t>Whose</a:t>
            </a:r>
            <a:r>
              <a:rPr sz="4000" b="1" spc="-8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40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influence</a:t>
            </a:r>
            <a:r>
              <a:rPr sz="4000" b="1" spc="-5" dirty="0">
                <a:solidFill>
                  <a:srgbClr val="FFFFFF"/>
                </a:solidFill>
                <a:cs typeface="Century Gothic Bold"/>
              </a:rPr>
              <a:t>:</a:t>
            </a:r>
            <a:endParaRPr sz="4000" dirty="0">
              <a:cs typeface="Century Gothic Bold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3512" y="2895600"/>
            <a:ext cx="10081895" cy="187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99"/>
              </a:lnSpc>
              <a:tabLst>
                <a:tab pos="2616835" algn="l"/>
              </a:tabLst>
            </a:pPr>
            <a:r>
              <a:rPr sz="4000" dirty="0">
                <a:solidFill>
                  <a:srgbClr val="FFFFFF"/>
                </a:solidFill>
                <a:cs typeface="Century Gothic"/>
              </a:rPr>
              <a:t>Influence</a:t>
            </a:r>
            <a:r>
              <a:rPr sz="4000" spc="-1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is</a:t>
            </a:r>
            <a:r>
              <a:rPr sz="40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evident</a:t>
            </a:r>
            <a:r>
              <a:rPr sz="40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in</a:t>
            </a:r>
            <a:r>
              <a:rPr sz="40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people’s readiness </a:t>
            </a:r>
            <a:r>
              <a:rPr sz="4000" spc="-109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to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follow you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and their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desire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to include </a:t>
            </a:r>
            <a:r>
              <a:rPr sz="4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you</a:t>
            </a:r>
            <a:r>
              <a:rPr sz="4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in</a:t>
            </a:r>
            <a:r>
              <a:rPr sz="4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key</a:t>
            </a:r>
            <a:r>
              <a:rPr lang="en-US" sz="40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decisions</a:t>
            </a:r>
            <a:r>
              <a:rPr sz="40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and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initiatives...</a:t>
            </a:r>
            <a:endParaRPr sz="4000" dirty="0">
              <a:cs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7525" y="1219200"/>
            <a:ext cx="28390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latin typeface="+mn-lt"/>
                <a:cs typeface="Century Gothic Bold"/>
              </a:rPr>
              <a:t>With</a:t>
            </a:r>
            <a:r>
              <a:rPr sz="4000" b="1" spc="-90" dirty="0">
                <a:latin typeface="+mn-lt"/>
                <a:cs typeface="Century Gothic Bold"/>
              </a:rPr>
              <a:t> </a:t>
            </a:r>
            <a:r>
              <a:rPr sz="4000" b="1" spc="-5" dirty="0">
                <a:latin typeface="+mn-lt"/>
                <a:cs typeface="Century Gothic Bold"/>
              </a:rPr>
              <a:t>others:</a:t>
            </a:r>
            <a:endParaRPr sz="4000" dirty="0">
              <a:latin typeface="+mn-lt"/>
              <a:cs typeface="Century Gothic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7525" y="2300982"/>
            <a:ext cx="9127490" cy="2501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2099"/>
              </a:lnSpc>
            </a:pPr>
            <a:r>
              <a:rPr sz="4000" dirty="0">
                <a:solidFill>
                  <a:srgbClr val="FFFFFF"/>
                </a:solidFill>
                <a:cs typeface="Century Gothic"/>
              </a:rPr>
              <a:t>Any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leadership </a:t>
            </a:r>
            <a:r>
              <a:rPr sz="4000" spc="-10" dirty="0">
                <a:solidFill>
                  <a:srgbClr val="FFFFFF"/>
                </a:solidFill>
                <a:cs typeface="Century Gothic"/>
              </a:rPr>
              <a:t>role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involved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a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broad </a:t>
            </a:r>
            <a:r>
              <a:rPr sz="4000" spc="-109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network of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relationships,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with many </a:t>
            </a:r>
            <a:r>
              <a:rPr sz="4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people, so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successful</a:t>
            </a:r>
            <a:r>
              <a:rPr sz="40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40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second</a:t>
            </a:r>
            <a:r>
              <a:rPr sz="40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40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chair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leaders</a:t>
            </a:r>
            <a:r>
              <a:rPr sz="40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must</a:t>
            </a:r>
            <a:r>
              <a:rPr sz="40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40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excel </a:t>
            </a:r>
            <a:r>
              <a:rPr sz="40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at </a:t>
            </a:r>
            <a:r>
              <a:rPr sz="40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relationships.</a:t>
            </a:r>
            <a:endParaRPr sz="4000" dirty="0"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101090" y="916998"/>
            <a:ext cx="9989820" cy="44956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lang="en-US" sz="3600" b="1" i="1" spc="-5" dirty="0">
                <a:solidFill>
                  <a:srgbClr val="FFFFFF"/>
                </a:solidFill>
                <a:cs typeface="Century Gothic Bold Italic"/>
              </a:rPr>
              <a:t>Adds</a:t>
            </a:r>
            <a:r>
              <a:rPr lang="en-US" sz="3600" b="1" i="1" spc="-20" dirty="0">
                <a:solidFill>
                  <a:srgbClr val="FFFFFF"/>
                </a:solidFill>
                <a:cs typeface="Century Gothic Bold Italic"/>
              </a:rPr>
              <a:t> </a:t>
            </a:r>
            <a:r>
              <a:rPr lang="en-US" sz="3600" b="1" i="1" spc="-5" dirty="0">
                <a:solidFill>
                  <a:srgbClr val="FFFFFF"/>
                </a:solidFill>
                <a:cs typeface="Century Gothic Bold Italic"/>
              </a:rPr>
              <a:t>value:</a:t>
            </a:r>
            <a:endParaRPr lang="en-US" sz="3600" dirty="0">
              <a:cs typeface="Century Gothic Bold Italic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en-US" sz="3200" dirty="0">
              <a:cs typeface="Century Gothic Bold Italic"/>
            </a:endParaRPr>
          </a:p>
          <a:p>
            <a:pPr marL="12700" algn="just">
              <a:lnSpc>
                <a:spcPct val="100000"/>
              </a:lnSpc>
            </a:pP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Adding </a:t>
            </a:r>
            <a:r>
              <a:rPr lang="en-US" sz="3200" spc="-80" dirty="0">
                <a:solidFill>
                  <a:srgbClr val="FFFFFF"/>
                </a:solidFill>
                <a:cs typeface="Century Gothic"/>
              </a:rPr>
              <a:t>value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 can be seen </a:t>
            </a:r>
            <a:r>
              <a:rPr lang="en-US" sz="3200" dirty="0">
                <a:solidFill>
                  <a:srgbClr val="FFFFFF"/>
                </a:solidFill>
                <a:cs typeface="Century Gothic"/>
              </a:rPr>
              <a:t>in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helping</a:t>
            </a:r>
            <a:r>
              <a:rPr lang="en-US" sz="3200" dirty="0">
                <a:cs typeface="Century Gothic"/>
              </a:rPr>
              <a:t> m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ake better decisions, </a:t>
            </a:r>
            <a:r>
              <a:rPr lang="en-US" sz="3200" dirty="0">
                <a:solidFill>
                  <a:srgbClr val="FFFFFF"/>
                </a:solidFill>
                <a:cs typeface="Century Gothic"/>
              </a:rPr>
              <a:t>in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adding </a:t>
            </a:r>
            <a:r>
              <a:rPr lang="en-US" sz="3200" spc="-30" dirty="0">
                <a:solidFill>
                  <a:srgbClr val="FFFFFF"/>
                </a:solidFill>
                <a:cs typeface="Century Gothic"/>
              </a:rPr>
              <a:t>creativity </a:t>
            </a:r>
            <a:r>
              <a:rPr lang="en-US" sz="3200" dirty="0">
                <a:solidFill>
                  <a:srgbClr val="FFFFFF"/>
                </a:solidFill>
                <a:cs typeface="Century Gothic"/>
              </a:rPr>
              <a:t>to </a:t>
            </a:r>
            <a:r>
              <a:rPr lang="en-US" sz="3200" spc="-87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programs, strengthening team </a:t>
            </a:r>
            <a:r>
              <a:rPr lang="en-US" sz="3200" spc="-30" dirty="0">
                <a:solidFill>
                  <a:srgbClr val="FFFFFF"/>
                </a:solidFill>
                <a:cs typeface="Century Gothic"/>
              </a:rPr>
              <a:t>relations,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or </a:t>
            </a:r>
            <a:r>
              <a:rPr lang="en-US" sz="3200" spc="-87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being </a:t>
            </a:r>
            <a:r>
              <a:rPr lang="en-US" sz="3200" dirty="0">
                <a:solidFill>
                  <a:srgbClr val="FFFFFF"/>
                </a:solidFill>
                <a:cs typeface="Century Gothic"/>
              </a:rPr>
              <a:t>a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sounding board</a:t>
            </a:r>
            <a:r>
              <a:rPr lang="en-US"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for</a:t>
            </a:r>
            <a:r>
              <a:rPr lang="en-US" sz="3200" dirty="0">
                <a:solidFill>
                  <a:srgbClr val="FFFFFF"/>
                </a:solidFill>
                <a:cs typeface="Century Gothic"/>
              </a:rPr>
              <a:t> a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 colleague.</a:t>
            </a:r>
            <a:endParaRPr lang="en-US" sz="3200" dirty="0">
              <a:cs typeface="Century Gothic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n-US" sz="3050" dirty="0">
              <a:cs typeface="Century Gothic"/>
            </a:endParaRPr>
          </a:p>
          <a:p>
            <a:pPr marL="12700" marR="779780" algn="just">
              <a:lnSpc>
                <a:spcPct val="101600"/>
              </a:lnSpc>
            </a:pP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Adding </a:t>
            </a:r>
            <a:r>
              <a:rPr lang="en-US" sz="3200" spc="-80" dirty="0">
                <a:solidFill>
                  <a:srgbClr val="FFFFFF"/>
                </a:solidFill>
                <a:cs typeface="Century Gothic"/>
              </a:rPr>
              <a:t>value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means looking for </a:t>
            </a:r>
            <a:r>
              <a:rPr lang="en-US" sz="3200" spc="-160" dirty="0">
                <a:solidFill>
                  <a:srgbClr val="FFFFFF"/>
                </a:solidFill>
                <a:cs typeface="Century Gothic"/>
              </a:rPr>
              <a:t>ways </a:t>
            </a:r>
            <a:r>
              <a:rPr lang="en-US" sz="3200" dirty="0">
                <a:solidFill>
                  <a:srgbClr val="FFFFFF"/>
                </a:solidFill>
                <a:cs typeface="Century Gothic"/>
              </a:rPr>
              <a:t>to </a:t>
            </a:r>
            <a:r>
              <a:rPr lang="en-US" sz="3200" spc="-87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improve </a:t>
            </a:r>
            <a:r>
              <a:rPr lang="en-US" sz="3200" dirty="0">
                <a:solidFill>
                  <a:srgbClr val="FFFFFF"/>
                </a:solidFill>
                <a:cs typeface="Century Gothic"/>
              </a:rPr>
              <a:t>the </a:t>
            </a:r>
            <a:r>
              <a:rPr lang="en-US" sz="3200" spc="-25" dirty="0">
                <a:solidFill>
                  <a:srgbClr val="FFFFFF"/>
                </a:solidFill>
                <a:cs typeface="Century Gothic"/>
              </a:rPr>
              <a:t>organization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and help those </a:t>
            </a:r>
            <a:r>
              <a:rPr lang="en-US" sz="3200" spc="-875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around you</a:t>
            </a:r>
            <a:r>
              <a:rPr lang="en-US"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be more</a:t>
            </a:r>
            <a:r>
              <a:rPr lang="en-US"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lang="en-US" sz="3200" spc="-5" dirty="0">
                <a:solidFill>
                  <a:srgbClr val="FFFFFF"/>
                </a:solidFill>
                <a:cs typeface="Century Gothic"/>
              </a:rPr>
              <a:t>successful.</a:t>
            </a:r>
            <a:endParaRPr lang="en-US" sz="3200" dirty="0">
              <a:cs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76400" y="1676400"/>
            <a:ext cx="8458200" cy="312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87345" algn="l"/>
                <a:tab pos="3811904" algn="l"/>
              </a:tabLst>
            </a:pPr>
            <a:r>
              <a:rPr sz="4000" b="1" spc="-5" dirty="0">
                <a:solidFill>
                  <a:srgbClr val="FFFFFF"/>
                </a:solidFill>
                <a:cs typeface="Century Gothic Bold"/>
              </a:rPr>
              <a:t>Throughout</a:t>
            </a:r>
            <a:r>
              <a:rPr lang="en-US" sz="4000" b="1" spc="-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4000" b="1" dirty="0">
                <a:solidFill>
                  <a:srgbClr val="FFFFFF"/>
                </a:solidFill>
                <a:cs typeface="Century Gothic Bold"/>
              </a:rPr>
              <a:t>the</a:t>
            </a:r>
            <a:r>
              <a:rPr lang="en-US" sz="40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4000" b="1" spc="-5" dirty="0">
                <a:solidFill>
                  <a:srgbClr val="FFFFFF"/>
                </a:solidFill>
                <a:cs typeface="Century Gothic Bold"/>
              </a:rPr>
              <a:t>organization:</a:t>
            </a:r>
            <a:endParaRPr sz="4000" dirty="0">
              <a:cs typeface="Century Gothic Bold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950" dirty="0">
              <a:cs typeface="Century Gothic Bold"/>
            </a:endParaRPr>
          </a:p>
          <a:p>
            <a:pPr marL="12700" marR="5080">
              <a:lnSpc>
                <a:spcPct val="102099"/>
              </a:lnSpc>
            </a:pPr>
            <a:r>
              <a:rPr sz="4000" spc="-5" dirty="0">
                <a:solidFill>
                  <a:srgbClr val="FFFFFF"/>
                </a:solidFill>
                <a:cs typeface="Century Gothic"/>
              </a:rPr>
              <a:t>Besides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their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 particular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area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of </a:t>
            </a:r>
            <a:r>
              <a:rPr sz="4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responsibility, second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chairs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have </a:t>
            </a:r>
            <a:r>
              <a:rPr sz="4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dirty="0">
                <a:solidFill>
                  <a:srgbClr val="FFFFFF"/>
                </a:solidFill>
                <a:cs typeface="Century Gothic"/>
              </a:rPr>
              <a:t>an</a:t>
            </a:r>
            <a:r>
              <a:rPr sz="4000" spc="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organization-wide</a:t>
            </a:r>
            <a:r>
              <a:rPr sz="4000" spc="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000" spc="-5" dirty="0">
                <a:solidFill>
                  <a:srgbClr val="FFFFFF"/>
                </a:solidFill>
                <a:cs typeface="Century Gothic"/>
              </a:rPr>
              <a:t>perspective.</a:t>
            </a:r>
            <a:endParaRPr sz="4000" dirty="0">
              <a:cs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20200" y="1388364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8200" y="685800"/>
            <a:ext cx="1051560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0" spc="-2572" baseline="8333" dirty="0">
                <a:latin typeface="+mn-lt"/>
              </a:rPr>
              <a:t>“</a:t>
            </a:r>
            <a:r>
              <a:rPr sz="3200" b="1" dirty="0">
                <a:latin typeface="+mn-lt"/>
              </a:rPr>
              <a:t>FI</a:t>
            </a:r>
            <a:r>
              <a:rPr sz="3200" b="1" spc="-5" dirty="0">
                <a:latin typeface="+mn-lt"/>
              </a:rPr>
              <a:t>RS</a:t>
            </a:r>
            <a:r>
              <a:rPr sz="3200" b="1" dirty="0">
                <a:latin typeface="+mn-lt"/>
              </a:rPr>
              <a:t>T</a:t>
            </a:r>
            <a:r>
              <a:rPr sz="3200" b="1" spc="-5" dirty="0">
                <a:latin typeface="+mn-lt"/>
              </a:rPr>
              <a:t> </a:t>
            </a:r>
            <a:r>
              <a:rPr sz="3200" b="1" dirty="0">
                <a:latin typeface="+mn-lt"/>
              </a:rPr>
              <a:t>CH</a:t>
            </a:r>
            <a:r>
              <a:rPr sz="3200" b="1" spc="-5" dirty="0">
                <a:latin typeface="+mn-lt"/>
              </a:rPr>
              <a:t>A</a:t>
            </a:r>
            <a:r>
              <a:rPr sz="3200" b="1" dirty="0">
                <a:latin typeface="+mn-lt"/>
              </a:rPr>
              <a:t>IR </a:t>
            </a:r>
            <a:r>
              <a:rPr sz="3200" b="1" spc="-5" dirty="0">
                <a:latin typeface="+mn-lt"/>
              </a:rPr>
              <a:t>AN</a:t>
            </a:r>
            <a:r>
              <a:rPr sz="3200" b="1" dirty="0">
                <a:latin typeface="+mn-lt"/>
              </a:rPr>
              <a:t>D </a:t>
            </a:r>
            <a:r>
              <a:rPr sz="3200" b="1" spc="-5" dirty="0">
                <a:latin typeface="+mn-lt"/>
              </a:rPr>
              <a:t>S</a:t>
            </a:r>
            <a:r>
              <a:rPr sz="3200" b="1" dirty="0">
                <a:latin typeface="+mn-lt"/>
              </a:rPr>
              <a:t>ECO</a:t>
            </a:r>
            <a:r>
              <a:rPr sz="3200" b="1" spc="-5" dirty="0">
                <a:latin typeface="+mn-lt"/>
              </a:rPr>
              <a:t>N</a:t>
            </a:r>
            <a:r>
              <a:rPr sz="3200" b="1" dirty="0">
                <a:latin typeface="+mn-lt"/>
              </a:rPr>
              <a:t>D CH</a:t>
            </a:r>
            <a:r>
              <a:rPr sz="3200" b="1" spc="-5" dirty="0">
                <a:latin typeface="+mn-lt"/>
              </a:rPr>
              <a:t>A</a:t>
            </a:r>
            <a:r>
              <a:rPr sz="3200" b="1" dirty="0">
                <a:latin typeface="+mn-lt"/>
              </a:rPr>
              <a:t>IR </a:t>
            </a:r>
            <a:r>
              <a:rPr sz="3200" b="1" spc="-5" dirty="0">
                <a:latin typeface="+mn-lt"/>
              </a:rPr>
              <a:t>RE</a:t>
            </a:r>
            <a:r>
              <a:rPr sz="3200" b="1" dirty="0">
                <a:latin typeface="+mn-lt"/>
              </a:rPr>
              <a:t>L</a:t>
            </a:r>
            <a:r>
              <a:rPr sz="3200" b="1" spc="-260" dirty="0">
                <a:latin typeface="+mn-lt"/>
              </a:rPr>
              <a:t>A</a:t>
            </a:r>
            <a:r>
              <a:rPr sz="3200" b="1" dirty="0">
                <a:latin typeface="+mn-lt"/>
              </a:rPr>
              <a:t>TI</a:t>
            </a:r>
            <a:r>
              <a:rPr sz="3200" b="1" spc="-5" dirty="0">
                <a:latin typeface="+mn-lt"/>
              </a:rPr>
              <a:t>ONS</a:t>
            </a:r>
            <a:r>
              <a:rPr sz="3200" b="1" dirty="0">
                <a:latin typeface="+mn-lt"/>
              </a:rPr>
              <a:t>HIP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795483" y="1853184"/>
            <a:ext cx="226504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i="1" dirty="0">
                <a:solidFill>
                  <a:srgbClr val="FFFFFF"/>
                </a:solidFill>
                <a:cs typeface="Century Gothic Bold Italic"/>
              </a:rPr>
              <a:t>A</a:t>
            </a:r>
            <a:r>
              <a:rPr sz="1900" b="1" i="1" spc="-35" dirty="0">
                <a:solidFill>
                  <a:srgbClr val="FFFFFF"/>
                </a:solidFill>
                <a:cs typeface="Century Gothic Bold Italic"/>
              </a:rPr>
              <a:t> </a:t>
            </a:r>
            <a:r>
              <a:rPr sz="1900" b="1" i="1" spc="-5" dirty="0">
                <a:solidFill>
                  <a:srgbClr val="FFFFFF"/>
                </a:solidFill>
                <a:cs typeface="Century Gothic Bold Italic"/>
              </a:rPr>
              <a:t>Vital</a:t>
            </a:r>
            <a:r>
              <a:rPr sz="1900" b="1" i="1" spc="-35" dirty="0">
                <a:solidFill>
                  <a:srgbClr val="FFFFFF"/>
                </a:solidFill>
                <a:cs typeface="Century Gothic Bold Italic"/>
              </a:rPr>
              <a:t> </a:t>
            </a:r>
            <a:r>
              <a:rPr sz="1900" b="1" i="1" spc="-5" dirty="0">
                <a:solidFill>
                  <a:srgbClr val="FFFFFF"/>
                </a:solidFill>
                <a:cs typeface="Century Gothic Bold Italic"/>
              </a:rPr>
              <a:t>Relationship</a:t>
            </a:r>
            <a:endParaRPr sz="1900">
              <a:cs typeface="Century Gothic Bold Ital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5600" y="2595189"/>
            <a:ext cx="11112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spc="5" dirty="0">
                <a:solidFill>
                  <a:srgbClr val="FFFFFF"/>
                </a:solidFill>
                <a:cs typeface="Arial"/>
              </a:rPr>
              <a:t>•</a:t>
            </a:r>
            <a:endParaRPr sz="1900"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2800" y="2567219"/>
            <a:ext cx="110470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cs typeface="Century Gothic"/>
              </a:rPr>
              <a:t>Whether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you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feel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effective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or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not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in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your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role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as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a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second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45" dirty="0">
                <a:solidFill>
                  <a:srgbClr val="FFFFFF"/>
                </a:solidFill>
                <a:cs typeface="Century Gothic"/>
              </a:rPr>
              <a:t>chair,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it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probably</a:t>
            </a:r>
            <a:endParaRPr sz="2400"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2800" y="2935519"/>
            <a:ext cx="8194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cs typeface="Century Gothic"/>
              </a:rPr>
              <a:t>has a lot to do with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your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relationship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with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your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first </a:t>
            </a:r>
            <a:r>
              <a:rPr sz="2400" spc="-35" dirty="0">
                <a:solidFill>
                  <a:srgbClr val="FFFFFF"/>
                </a:solidFill>
                <a:cs typeface="Century Gothic"/>
              </a:rPr>
              <a:t>chair.</a:t>
            </a:r>
            <a:endParaRPr sz="2400">
              <a:cs typeface="Century Gothic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5600" y="3407989"/>
            <a:ext cx="11112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spc="5" dirty="0">
                <a:solidFill>
                  <a:srgbClr val="FFFFFF"/>
                </a:solidFill>
                <a:cs typeface="Arial"/>
              </a:rPr>
              <a:t>•</a:t>
            </a:r>
            <a:endParaRPr sz="1900"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5456" y="3458461"/>
            <a:ext cx="1181100" cy="36830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32800" y="3380019"/>
            <a:ext cx="10994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cs typeface="Century Gothic"/>
              </a:rPr>
              <a:t>If the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relationship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is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b="1" i="1" dirty="0">
                <a:solidFill>
                  <a:srgbClr val="FFFFFF"/>
                </a:solidFill>
                <a:cs typeface="Century Gothic Bold Italic"/>
              </a:rPr>
              <a:t>healthy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,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you’ll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find a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sense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of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freedom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and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fulfillment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in</a:t>
            </a:r>
            <a:endParaRPr sz="2400"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2800" y="3748319"/>
            <a:ext cx="74891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cs typeface="Century Gothic"/>
              </a:rPr>
              <a:t>the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job,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irrespective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of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the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responsibilities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assigned.</a:t>
            </a:r>
            <a:endParaRPr sz="2400"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5600" y="4220790"/>
            <a:ext cx="111125" cy="3181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900" spc="5" dirty="0">
                <a:solidFill>
                  <a:srgbClr val="FFFFFF"/>
                </a:solidFill>
                <a:cs typeface="Arial"/>
              </a:rPr>
              <a:t>•</a:t>
            </a:r>
            <a:endParaRPr sz="1900"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5656" y="4258561"/>
            <a:ext cx="1117600" cy="330200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32800" y="4192819"/>
            <a:ext cx="10984865" cy="11174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sz="2400" dirty="0">
                <a:solidFill>
                  <a:srgbClr val="FFFFFF"/>
                </a:solidFill>
                <a:cs typeface="Century Gothic"/>
              </a:rPr>
              <a:t>But if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there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is </a:t>
            </a:r>
            <a:r>
              <a:rPr sz="2400" b="1" i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 Italic"/>
              </a:rPr>
              <a:t>tension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, it is difficult to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feel successful,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even if the organization </a:t>
            </a:r>
            <a:r>
              <a:rPr sz="2400" spc="-65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is flourishing. That’s why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anyone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who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aspires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to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realize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his or her own 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potential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as a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second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chair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leader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must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start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at the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top,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with the top 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relationship.</a:t>
            </a:r>
            <a:endParaRPr sz="2400"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94963" y="3720440"/>
            <a:ext cx="1103630" cy="0"/>
          </a:xfrm>
          <a:custGeom>
            <a:avLst/>
            <a:gdLst/>
            <a:ahLst/>
            <a:cxnLst/>
            <a:rect l="l" t="t" r="r" b="b"/>
            <a:pathLst>
              <a:path w="1103629">
                <a:moveTo>
                  <a:pt x="0" y="0"/>
                </a:moveTo>
                <a:lnTo>
                  <a:pt x="1103411" y="0"/>
                </a:lnTo>
              </a:path>
            </a:pathLst>
          </a:custGeom>
          <a:ln w="1518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889" y="1006275"/>
            <a:ext cx="168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cs typeface="Arial"/>
              </a:rPr>
              <a:t>•</a:t>
            </a:r>
            <a:endParaRPr sz="3200"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3089" y="1022249"/>
            <a:ext cx="9532620" cy="298958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35"/>
              </a:spcBef>
            </a:pPr>
            <a:r>
              <a:rPr sz="3200" dirty="0">
                <a:solidFill>
                  <a:srgbClr val="FFFFFF"/>
                </a:solidFill>
                <a:cs typeface="Century Gothic"/>
              </a:rPr>
              <a:t>That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relationship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between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the top two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chairs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is </a:t>
            </a:r>
            <a:r>
              <a:rPr sz="32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critical.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These leaders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are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often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attracted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by</a:t>
            </a:r>
            <a:r>
              <a:rPr sz="32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the </a:t>
            </a:r>
            <a:r>
              <a:rPr sz="3200" spc="-87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other’s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 opposite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strengths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because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they </a:t>
            </a:r>
            <a:r>
              <a:rPr sz="32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recognize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the value of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 complementary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skills.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But </a:t>
            </a:r>
            <a:r>
              <a:rPr sz="3200" spc="-869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those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differences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can sow the seeds of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conflict.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(The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thing that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 binds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you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can divide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you)</a:t>
            </a:r>
            <a:endParaRPr sz="3200" dirty="0"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75889" y="4473375"/>
            <a:ext cx="1682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cs typeface="Arial"/>
              </a:rPr>
              <a:t>•</a:t>
            </a:r>
            <a:endParaRPr sz="3200"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3089" y="4489349"/>
            <a:ext cx="9234170" cy="150368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35"/>
              </a:spcBef>
            </a:pPr>
            <a:r>
              <a:rPr sz="3200" spc="-5" dirty="0">
                <a:solidFill>
                  <a:srgbClr val="FFFFFF"/>
                </a:solidFill>
                <a:cs typeface="Century Gothic"/>
              </a:rPr>
              <a:t>Complementary</a:t>
            </a:r>
            <a:r>
              <a:rPr sz="32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strengths</a:t>
            </a:r>
            <a:r>
              <a:rPr sz="32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can</a:t>
            </a:r>
            <a:r>
              <a:rPr sz="32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pull</a:t>
            </a:r>
            <a:r>
              <a:rPr sz="32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in</a:t>
            </a:r>
            <a:r>
              <a:rPr sz="32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opposing </a:t>
            </a:r>
            <a:r>
              <a:rPr sz="3200" spc="-869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and divisive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directions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if the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relationship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is not </a:t>
            </a:r>
            <a:r>
              <a:rPr sz="32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cultivated.(you must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know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each</a:t>
            </a:r>
            <a:r>
              <a:rPr sz="32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3200" dirty="0">
                <a:solidFill>
                  <a:srgbClr val="FFFFFF"/>
                </a:solidFill>
                <a:cs typeface="Century Gothic"/>
              </a:rPr>
              <a:t>other’s heart)</a:t>
            </a:r>
            <a:endParaRPr sz="3200">
              <a:cs typeface="Century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45465" y="754563"/>
            <a:ext cx="11101070" cy="1362104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35"/>
              </a:spcBef>
            </a:pPr>
            <a:r>
              <a:rPr b="1" dirty="0">
                <a:latin typeface="+mn-lt"/>
                <a:cs typeface="Century Gothic Bold"/>
              </a:rPr>
              <a:t>A </a:t>
            </a:r>
            <a:r>
              <a:rPr b="1" spc="-5" dirty="0">
                <a:latin typeface="+mn-lt"/>
                <a:cs typeface="Century Gothic Bold"/>
              </a:rPr>
              <a:t>key question </a:t>
            </a:r>
            <a:r>
              <a:rPr b="1" dirty="0">
                <a:latin typeface="+mn-lt"/>
                <a:cs typeface="Century Gothic Bold"/>
              </a:rPr>
              <a:t>for </a:t>
            </a:r>
            <a:r>
              <a:rPr b="1" spc="-5" dirty="0">
                <a:latin typeface="+mn-lt"/>
                <a:cs typeface="Century Gothic Bold"/>
              </a:rPr>
              <a:t>any second chair </a:t>
            </a:r>
            <a:r>
              <a:rPr b="1" dirty="0">
                <a:latin typeface="+mn-lt"/>
                <a:cs typeface="Century Gothic Bold"/>
              </a:rPr>
              <a:t>is:</a:t>
            </a:r>
            <a:br>
              <a:rPr lang="en-US" b="1" dirty="0">
                <a:latin typeface="+mn-lt"/>
                <a:cs typeface="Century Gothic Bold"/>
              </a:rPr>
            </a:br>
            <a:r>
              <a:rPr lang="en-US" b="1" dirty="0">
                <a:latin typeface="+mn-lt"/>
                <a:cs typeface="Century Gothic Bold"/>
              </a:rPr>
              <a:t>A</a:t>
            </a:r>
            <a:r>
              <a:rPr b="1" dirty="0">
                <a:latin typeface="+mn-lt"/>
                <a:cs typeface="Century Gothic Bold"/>
              </a:rPr>
              <a:t>re </a:t>
            </a:r>
            <a:r>
              <a:rPr b="1" spc="-5" dirty="0">
                <a:latin typeface="+mn-lt"/>
                <a:cs typeface="Century Gothic Bold"/>
              </a:rPr>
              <a:t>you willing </a:t>
            </a:r>
            <a:r>
              <a:rPr b="1" dirty="0">
                <a:latin typeface="+mn-lt"/>
                <a:cs typeface="Century Gothic Bold"/>
              </a:rPr>
              <a:t>to </a:t>
            </a:r>
            <a:r>
              <a:rPr b="1" spc="-885" dirty="0">
                <a:latin typeface="+mn-lt"/>
                <a:cs typeface="Century Gothic Bold"/>
              </a:rPr>
              <a:t> </a:t>
            </a:r>
            <a:r>
              <a:rPr b="1" spc="-5" dirty="0">
                <a:latin typeface="+mn-lt"/>
                <a:cs typeface="Century Gothic Bold"/>
              </a:rPr>
              <a:t>be subordinate?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762000" y="2209800"/>
            <a:ext cx="11195685" cy="36676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6515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cs typeface="Century Gothic"/>
              </a:rPr>
              <a:t>The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real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test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of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subordination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comes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when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your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first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chair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 does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something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you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dislike or </a:t>
            </a:r>
            <a:r>
              <a:rPr sz="2000" spc="-53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disagree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with.</a:t>
            </a:r>
            <a:endParaRPr sz="2000" dirty="0"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 dirty="0"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FFFFFF"/>
                </a:solidFill>
                <a:cs typeface="Century Gothic"/>
              </a:rPr>
              <a:t>What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do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 you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do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then?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There are</a:t>
            </a:r>
            <a:r>
              <a:rPr sz="20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b="1" i="1" dirty="0">
                <a:solidFill>
                  <a:srgbClr val="FFFFFF"/>
                </a:solidFill>
                <a:cs typeface="Century Gothic Bold Italic"/>
              </a:rPr>
              <a:t>three</a:t>
            </a:r>
            <a:r>
              <a:rPr sz="2000" b="1" i="1" spc="-5" dirty="0">
                <a:solidFill>
                  <a:srgbClr val="FFFFFF"/>
                </a:solidFill>
                <a:cs typeface="Century Gothic Bold Italic"/>
              </a:rPr>
              <a:t> options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:</a:t>
            </a:r>
            <a:endParaRPr sz="2000" dirty="0">
              <a:cs typeface="Century Gothic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 dirty="0">
              <a:cs typeface="Century Gothic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Fight: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openly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disagree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with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and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challenge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your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first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30" dirty="0">
                <a:solidFill>
                  <a:srgbClr val="FFFFFF"/>
                </a:solidFill>
                <a:cs typeface="Century Gothic"/>
              </a:rPr>
              <a:t>chair.</a:t>
            </a:r>
            <a:endParaRPr sz="2000" dirty="0"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950" dirty="0">
              <a:cs typeface="Century Gothic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Flight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: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walk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away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wounded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and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 feel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like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giving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up.</a:t>
            </a:r>
            <a:endParaRPr sz="2000" dirty="0"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1950" dirty="0">
              <a:cs typeface="Century Gothic"/>
            </a:endParaRPr>
          </a:p>
          <a:p>
            <a:pPr marL="355600" marR="18542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Stay</a:t>
            </a:r>
            <a:r>
              <a:rPr sz="20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Involved</a:t>
            </a:r>
            <a:r>
              <a:rPr sz="2000" b="1" spc="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without</a:t>
            </a:r>
            <a:r>
              <a:rPr sz="2000" b="1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confrontation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: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you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accept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decision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for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what it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is,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but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 stay 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involved in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discussion,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accepting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the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first-chair’s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final decision,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whatever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it</a:t>
            </a:r>
            <a:r>
              <a:rPr sz="20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000" dirty="0">
                <a:solidFill>
                  <a:srgbClr val="FFFFFF"/>
                </a:solidFill>
                <a:cs typeface="Century Gothic"/>
              </a:rPr>
              <a:t>may </a:t>
            </a:r>
            <a:r>
              <a:rPr sz="2000" spc="-5" dirty="0">
                <a:solidFill>
                  <a:srgbClr val="FFFFFF"/>
                </a:solidFill>
                <a:cs typeface="Century Gothic"/>
              </a:rPr>
              <a:t>be.</a:t>
            </a:r>
            <a:endParaRPr sz="2000" dirty="0">
              <a:cs typeface="Century Gothic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 dirty="0">
              <a:cs typeface="Century Gothic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Being deeply </a:t>
            </a:r>
            <a:r>
              <a:rPr sz="2000" b="1" dirty="0">
                <a:solidFill>
                  <a:srgbClr val="FFFFFF"/>
                </a:solidFill>
                <a:cs typeface="Century Gothic Bold"/>
              </a:rPr>
              <a:t>involved </a:t>
            </a: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and not being </a:t>
            </a:r>
            <a:r>
              <a:rPr sz="2000" b="1" dirty="0">
                <a:solidFill>
                  <a:srgbClr val="FFFFFF"/>
                </a:solidFill>
                <a:cs typeface="Century Gothic Bold"/>
              </a:rPr>
              <a:t>insubordinate, </a:t>
            </a: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even </a:t>
            </a:r>
            <a:r>
              <a:rPr sz="2000" b="1" dirty="0">
                <a:solidFill>
                  <a:srgbClr val="FFFFFF"/>
                </a:solidFill>
                <a:cs typeface="Century Gothic Bold"/>
              </a:rPr>
              <a:t>in </a:t>
            </a: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disagreement, </a:t>
            </a:r>
            <a:r>
              <a:rPr sz="2000" b="1" dirty="0">
                <a:solidFill>
                  <a:srgbClr val="FFFFFF"/>
                </a:solidFill>
                <a:cs typeface="Century Gothic Bold"/>
              </a:rPr>
              <a:t>is the tension </a:t>
            </a: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of </a:t>
            </a:r>
            <a:r>
              <a:rPr sz="2000" b="1" spc="-54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000" b="1" dirty="0">
                <a:solidFill>
                  <a:srgbClr val="FFFFFF"/>
                </a:solidFill>
                <a:cs typeface="Century Gothic Bold"/>
              </a:rPr>
              <a:t>the</a:t>
            </a:r>
            <a:r>
              <a:rPr sz="2000" b="1" spc="-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000" b="1" dirty="0">
                <a:solidFill>
                  <a:srgbClr val="FFFFFF"/>
                </a:solidFill>
                <a:cs typeface="Century Gothic Bold"/>
              </a:rPr>
              <a:t>role.</a:t>
            </a:r>
            <a:endParaRPr sz="2000" dirty="0">
              <a:cs typeface="Century Gothic 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143000" y="1032670"/>
            <a:ext cx="9029700" cy="47926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298450" marR="831215" indent="-285750">
              <a:lnSpc>
                <a:spcPct val="100699"/>
              </a:lnSpc>
              <a:spcBef>
                <a:spcPts val="80"/>
              </a:spcBef>
              <a:buClr>
                <a:srgbClr val="FFFFFF"/>
              </a:buClr>
              <a:buSzPct val="79166"/>
              <a:buChar char="•"/>
              <a:tabLst>
                <a:tab pos="297815" algn="l"/>
                <a:tab pos="298450" algn="l"/>
              </a:tabLst>
            </a:pPr>
            <a:r>
              <a:rPr sz="2400" b="1" dirty="0">
                <a:cs typeface="Century Gothic Bold"/>
              </a:rPr>
              <a:t>There </a:t>
            </a:r>
            <a:r>
              <a:rPr sz="2400" b="1" spc="-5" dirty="0">
                <a:cs typeface="Century Gothic Bold"/>
              </a:rPr>
              <a:t>are </a:t>
            </a:r>
            <a:r>
              <a:rPr sz="2400" b="1" dirty="0">
                <a:cs typeface="Century Gothic Bold"/>
              </a:rPr>
              <a:t>four </a:t>
            </a:r>
            <a:r>
              <a:rPr sz="2400" b="1" spc="-5" dirty="0">
                <a:cs typeface="Century Gothic Bold"/>
              </a:rPr>
              <a:t>particular practices </a:t>
            </a:r>
            <a:r>
              <a:rPr sz="2400" b="1" dirty="0">
                <a:cs typeface="Century Gothic Bold"/>
              </a:rPr>
              <a:t>that </a:t>
            </a:r>
            <a:r>
              <a:rPr sz="2400" b="1" spc="-5" dirty="0">
                <a:cs typeface="Century Gothic Bold"/>
              </a:rPr>
              <a:t>can </a:t>
            </a:r>
            <a:r>
              <a:rPr sz="2400" b="1" dirty="0">
                <a:cs typeface="Century Gothic Bold"/>
              </a:rPr>
              <a:t>make </a:t>
            </a:r>
            <a:r>
              <a:rPr sz="2400" b="1" spc="-5" dirty="0">
                <a:cs typeface="Century Gothic Bold"/>
              </a:rPr>
              <a:t>you </a:t>
            </a:r>
            <a:r>
              <a:rPr sz="2400" b="1" spc="-660" dirty="0">
                <a:cs typeface="Century Gothic Bold"/>
              </a:rPr>
              <a:t> </a:t>
            </a:r>
            <a:r>
              <a:rPr sz="2400" b="1" spc="-5" dirty="0">
                <a:cs typeface="Century Gothic Bold"/>
              </a:rPr>
              <a:t>deeper and</a:t>
            </a:r>
            <a:r>
              <a:rPr sz="2400" b="1" dirty="0">
                <a:cs typeface="Century Gothic Bold"/>
              </a:rPr>
              <a:t> </a:t>
            </a:r>
            <a:r>
              <a:rPr sz="2400" b="1" spc="-5" dirty="0">
                <a:cs typeface="Century Gothic Bold"/>
              </a:rPr>
              <a:t>wider</a:t>
            </a:r>
            <a:r>
              <a:rPr sz="2400" b="1" dirty="0">
                <a:cs typeface="Century Gothic Bold"/>
              </a:rPr>
              <a:t> </a:t>
            </a:r>
            <a:r>
              <a:rPr sz="2400" b="1" spc="-5" dirty="0">
                <a:cs typeface="Century Gothic Bold"/>
              </a:rPr>
              <a:t>as</a:t>
            </a:r>
            <a:r>
              <a:rPr sz="2400" b="1" dirty="0">
                <a:cs typeface="Century Gothic Bold"/>
              </a:rPr>
              <a:t> a </a:t>
            </a:r>
            <a:r>
              <a:rPr sz="2400" b="1" spc="-5" dirty="0">
                <a:cs typeface="Century Gothic Bold"/>
              </a:rPr>
              <a:t>leader</a:t>
            </a:r>
            <a:r>
              <a:rPr sz="2400" spc="-5" dirty="0">
                <a:cs typeface="Century Gothic"/>
              </a:rPr>
              <a:t>:</a:t>
            </a:r>
            <a:endParaRPr sz="2400" dirty="0">
              <a:cs typeface="Century Gothic"/>
            </a:endParaRPr>
          </a:p>
          <a:p>
            <a:pPr marL="298450" marR="5080" indent="-285750">
              <a:lnSpc>
                <a:spcPct val="101200"/>
              </a:lnSpc>
              <a:spcBef>
                <a:spcPts val="590"/>
              </a:spcBef>
              <a:buSzPct val="80357"/>
              <a:buChar char="•"/>
              <a:tabLst>
                <a:tab pos="298450" algn="l"/>
              </a:tabLst>
            </a:pPr>
            <a:r>
              <a:rPr sz="2800" b="1" spc="-5" dirty="0">
                <a:cs typeface="Century Gothic Bold"/>
              </a:rPr>
              <a:t>Be </a:t>
            </a:r>
            <a:r>
              <a:rPr sz="2800" b="1" dirty="0">
                <a:cs typeface="Century Gothic Bold"/>
              </a:rPr>
              <a:t>a Pulse </a:t>
            </a:r>
            <a:r>
              <a:rPr sz="2800" b="1" spc="-5" dirty="0">
                <a:cs typeface="Century Gothic Bold"/>
              </a:rPr>
              <a:t>Taker</a:t>
            </a:r>
            <a:r>
              <a:rPr sz="2800" spc="-5" dirty="0">
                <a:cs typeface="Century Gothic"/>
              </a:rPr>
              <a:t>. Knowing </a:t>
            </a:r>
            <a:r>
              <a:rPr sz="2800" dirty="0">
                <a:cs typeface="Century Gothic"/>
              </a:rPr>
              <a:t>what others </a:t>
            </a:r>
            <a:r>
              <a:rPr sz="2800" spc="-5" dirty="0">
                <a:cs typeface="Century Gothic"/>
              </a:rPr>
              <a:t>are </a:t>
            </a:r>
            <a:r>
              <a:rPr sz="2800" dirty="0">
                <a:cs typeface="Century Gothic"/>
              </a:rPr>
              <a:t>thinking </a:t>
            </a:r>
            <a:r>
              <a:rPr sz="2800" spc="-76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and </a:t>
            </a:r>
            <a:r>
              <a:rPr sz="2800" spc="-5" dirty="0">
                <a:cs typeface="Century Gothic"/>
              </a:rPr>
              <a:t>feeling</a:t>
            </a:r>
            <a:r>
              <a:rPr sz="2800" dirty="0">
                <a:cs typeface="Century Gothic"/>
              </a:rPr>
              <a:t> is </a:t>
            </a:r>
            <a:r>
              <a:rPr sz="2800" spc="-5" dirty="0">
                <a:cs typeface="Century Gothic"/>
              </a:rPr>
              <a:t>valuable</a:t>
            </a:r>
            <a:r>
              <a:rPr sz="2800" dirty="0">
                <a:cs typeface="Century Gothic"/>
              </a:rPr>
              <a:t> </a:t>
            </a:r>
            <a:r>
              <a:rPr sz="2800" spc="5" dirty="0">
                <a:cs typeface="Century Gothic"/>
              </a:rPr>
              <a:t>information</a:t>
            </a:r>
            <a:r>
              <a:rPr sz="2800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for</a:t>
            </a:r>
            <a:r>
              <a:rPr sz="2800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you</a:t>
            </a:r>
            <a:r>
              <a:rPr sz="2800" dirty="0">
                <a:cs typeface="Century Gothic"/>
              </a:rPr>
              <a:t> and the </a:t>
            </a:r>
            <a:r>
              <a:rPr sz="2800" spc="-76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first </a:t>
            </a:r>
            <a:r>
              <a:rPr sz="2800" spc="-5" dirty="0">
                <a:cs typeface="Century Gothic"/>
              </a:rPr>
              <a:t>chair;</a:t>
            </a:r>
            <a:r>
              <a:rPr sz="2800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you</a:t>
            </a:r>
            <a:r>
              <a:rPr sz="2800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are</a:t>
            </a:r>
            <a:r>
              <a:rPr sz="2800" dirty="0">
                <a:cs typeface="Century Gothic"/>
              </a:rPr>
              <a:t> in a </a:t>
            </a:r>
            <a:r>
              <a:rPr sz="2800" spc="-5" dirty="0">
                <a:cs typeface="Century Gothic"/>
              </a:rPr>
              <a:t>unique</a:t>
            </a:r>
            <a:r>
              <a:rPr sz="2800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position</a:t>
            </a:r>
            <a:r>
              <a:rPr sz="2800" spc="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to </a:t>
            </a:r>
            <a:r>
              <a:rPr sz="2800" spc="-5" dirty="0">
                <a:cs typeface="Century Gothic"/>
              </a:rPr>
              <a:t>keep</a:t>
            </a:r>
            <a:r>
              <a:rPr sz="2800" dirty="0">
                <a:cs typeface="Century Gothic"/>
              </a:rPr>
              <a:t> a </a:t>
            </a:r>
            <a:r>
              <a:rPr sz="2800" spc="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finger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on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the </a:t>
            </a:r>
            <a:r>
              <a:rPr sz="2800" spc="-5" dirty="0">
                <a:cs typeface="Century Gothic"/>
              </a:rPr>
              <a:t>pulse </a:t>
            </a:r>
            <a:r>
              <a:rPr sz="2800" dirty="0">
                <a:cs typeface="Century Gothic"/>
              </a:rPr>
              <a:t>of the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organization.</a:t>
            </a:r>
          </a:p>
          <a:p>
            <a:pPr marL="298450" marR="548640" indent="-285750">
              <a:lnSpc>
                <a:spcPct val="101200"/>
              </a:lnSpc>
              <a:spcBef>
                <a:spcPts val="600"/>
              </a:spcBef>
              <a:buSzPct val="80357"/>
              <a:buChar char="•"/>
              <a:tabLst>
                <a:tab pos="298450" algn="l"/>
              </a:tabLst>
            </a:pPr>
            <a:r>
              <a:rPr sz="2800" spc="-5" dirty="0">
                <a:cs typeface="Century Gothic"/>
              </a:rPr>
              <a:t>Often</a:t>
            </a:r>
            <a:r>
              <a:rPr sz="2800" spc="-10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the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senior</a:t>
            </a:r>
            <a:r>
              <a:rPr sz="2800" spc="-5" dirty="0">
                <a:cs typeface="Century Gothic"/>
              </a:rPr>
              <a:t> pastor</a:t>
            </a:r>
            <a:r>
              <a:rPr sz="2800" spc="-10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has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the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worst</a:t>
            </a:r>
            <a:r>
              <a:rPr sz="2800" spc="-10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seat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in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the </a:t>
            </a:r>
            <a:r>
              <a:rPr sz="2800" spc="-760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house when it </a:t>
            </a:r>
            <a:r>
              <a:rPr sz="2800" spc="-5" dirty="0">
                <a:cs typeface="Century Gothic"/>
              </a:rPr>
              <a:t>comes </a:t>
            </a:r>
            <a:r>
              <a:rPr sz="2800" dirty="0">
                <a:cs typeface="Century Gothic"/>
              </a:rPr>
              <a:t>to </a:t>
            </a:r>
            <a:r>
              <a:rPr sz="2800" spc="-5" dirty="0">
                <a:cs typeface="Century Gothic"/>
              </a:rPr>
              <a:t>pulse </a:t>
            </a:r>
            <a:r>
              <a:rPr sz="2800" dirty="0">
                <a:cs typeface="Century Gothic"/>
              </a:rPr>
              <a:t>taking—many </a:t>
            </a:r>
            <a:r>
              <a:rPr sz="2800" spc="5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members just </a:t>
            </a:r>
            <a:r>
              <a:rPr sz="2800" dirty="0">
                <a:cs typeface="Century Gothic"/>
              </a:rPr>
              <a:t>don’t tell him what they </a:t>
            </a:r>
            <a:r>
              <a:rPr sz="2800" spc="-5" dirty="0">
                <a:cs typeface="Century Gothic"/>
              </a:rPr>
              <a:t>are really </a:t>
            </a:r>
            <a:r>
              <a:rPr sz="2800" spc="-76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thinking.</a:t>
            </a:r>
          </a:p>
          <a:p>
            <a:pPr marL="12700">
              <a:lnSpc>
                <a:spcPct val="100000"/>
              </a:lnSpc>
              <a:spcBef>
                <a:spcPts val="2230"/>
              </a:spcBef>
            </a:pPr>
            <a:r>
              <a:rPr sz="3600" b="1" spc="-5" dirty="0">
                <a:cs typeface="Century Gothic"/>
              </a:rPr>
              <a:t>PUTTING </a:t>
            </a:r>
            <a:r>
              <a:rPr sz="3600" b="1" dirty="0">
                <a:cs typeface="Century Gothic"/>
              </a:rPr>
              <a:t>IT</a:t>
            </a:r>
            <a:r>
              <a:rPr sz="3600" b="1" spc="-5" dirty="0">
                <a:cs typeface="Century Gothic"/>
              </a:rPr>
              <a:t> INTO PRACTICE</a:t>
            </a:r>
            <a:endParaRPr sz="3600" b="1" dirty="0">
              <a:cs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5029200"/>
            <a:ext cx="57092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cs typeface="Century Gothic"/>
              </a:rPr>
              <a:t>PUTTING</a:t>
            </a:r>
            <a:r>
              <a:rPr sz="3600" b="1" spc="-10" dirty="0">
                <a:cs typeface="Century Gothic"/>
              </a:rPr>
              <a:t> </a:t>
            </a:r>
            <a:r>
              <a:rPr sz="3600" b="1" dirty="0">
                <a:cs typeface="Century Gothic"/>
              </a:rPr>
              <a:t>IT</a:t>
            </a:r>
            <a:r>
              <a:rPr sz="3600" b="1" spc="-10" dirty="0">
                <a:cs typeface="Century Gothic"/>
              </a:rPr>
              <a:t> </a:t>
            </a:r>
            <a:r>
              <a:rPr sz="3600" b="1" spc="-5" dirty="0">
                <a:cs typeface="Century Gothic"/>
              </a:rPr>
              <a:t>INTO</a:t>
            </a:r>
            <a:r>
              <a:rPr sz="3600" b="1" spc="-10" dirty="0">
                <a:cs typeface="Century Gothic"/>
              </a:rPr>
              <a:t> </a:t>
            </a:r>
            <a:r>
              <a:rPr sz="3600" b="1" spc="-5" dirty="0">
                <a:cs typeface="Century Gothic"/>
              </a:rPr>
              <a:t>PRACTICE</a:t>
            </a:r>
            <a:endParaRPr sz="3600" b="1" dirty="0">
              <a:cs typeface="Century Goth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5187" y="1254760"/>
            <a:ext cx="10461625" cy="346456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297815" marR="301625" indent="-285750">
              <a:lnSpc>
                <a:spcPts val="2800"/>
              </a:lnSpc>
              <a:spcBef>
                <a:spcPts val="760"/>
              </a:spcBef>
              <a:buClr>
                <a:srgbClr val="FFFFFF"/>
              </a:buClr>
              <a:buSzPct val="79310"/>
              <a:buChar char="•"/>
              <a:tabLst>
                <a:tab pos="298450" algn="l"/>
              </a:tabLst>
            </a:pPr>
            <a:r>
              <a:rPr sz="2900" b="1" spc="-5" dirty="0">
                <a:cs typeface="Century Gothic Bold"/>
              </a:rPr>
              <a:t>Be</a:t>
            </a:r>
            <a:r>
              <a:rPr sz="2900" b="1" dirty="0">
                <a:cs typeface="Century Gothic Bold"/>
              </a:rPr>
              <a:t> a </a:t>
            </a:r>
            <a:r>
              <a:rPr sz="2900" b="1" spc="-5" dirty="0">
                <a:cs typeface="Century Gothic Bold"/>
              </a:rPr>
              <a:t>Vision</a:t>
            </a:r>
            <a:r>
              <a:rPr sz="2900" b="1" spc="5" dirty="0">
                <a:cs typeface="Century Gothic Bold"/>
              </a:rPr>
              <a:t> </a:t>
            </a:r>
            <a:r>
              <a:rPr sz="2900" b="1" spc="-5" dirty="0">
                <a:cs typeface="Century Gothic Bold"/>
              </a:rPr>
              <a:t>Amplifier</a:t>
            </a:r>
            <a:r>
              <a:rPr sz="2900" spc="-5" dirty="0">
                <a:cs typeface="Century Gothic"/>
              </a:rPr>
              <a:t>.</a:t>
            </a:r>
            <a:r>
              <a:rPr sz="2900" dirty="0">
                <a:cs typeface="Century Gothic"/>
              </a:rPr>
              <a:t> </a:t>
            </a:r>
            <a:r>
              <a:rPr sz="2900" spc="-5" dirty="0">
                <a:cs typeface="Century Gothic"/>
              </a:rPr>
              <a:t>While</a:t>
            </a:r>
            <a:r>
              <a:rPr sz="2900" spc="5" dirty="0">
                <a:cs typeface="Century Gothic"/>
              </a:rPr>
              <a:t> </a:t>
            </a:r>
            <a:r>
              <a:rPr sz="2900" dirty="0">
                <a:cs typeface="Century Gothic"/>
              </a:rPr>
              <a:t>the first </a:t>
            </a:r>
            <a:r>
              <a:rPr sz="2900" spc="-5" dirty="0">
                <a:cs typeface="Century Gothic"/>
              </a:rPr>
              <a:t>chair</a:t>
            </a:r>
            <a:r>
              <a:rPr sz="2900" spc="5" dirty="0">
                <a:cs typeface="Century Gothic"/>
              </a:rPr>
              <a:t> </a:t>
            </a:r>
            <a:r>
              <a:rPr sz="2900" dirty="0">
                <a:cs typeface="Century Gothic"/>
              </a:rPr>
              <a:t>is the</a:t>
            </a:r>
            <a:r>
              <a:rPr sz="2900" spc="5" dirty="0">
                <a:cs typeface="Century Gothic"/>
              </a:rPr>
              <a:t> </a:t>
            </a:r>
            <a:r>
              <a:rPr sz="2900" spc="-5" dirty="0">
                <a:cs typeface="Century Gothic"/>
              </a:rPr>
              <a:t>primary </a:t>
            </a:r>
            <a:r>
              <a:rPr sz="2900" dirty="0">
                <a:cs typeface="Century Gothic"/>
              </a:rPr>
              <a:t> vision</a:t>
            </a:r>
            <a:r>
              <a:rPr sz="2900" spc="-5" dirty="0">
                <a:cs typeface="Century Gothic"/>
              </a:rPr>
              <a:t> </a:t>
            </a:r>
            <a:r>
              <a:rPr sz="2900" spc="-45" dirty="0">
                <a:cs typeface="Century Gothic"/>
              </a:rPr>
              <a:t>caster,</a:t>
            </a:r>
            <a:r>
              <a:rPr sz="2900" dirty="0">
                <a:cs typeface="Century Gothic"/>
              </a:rPr>
              <a:t> a</a:t>
            </a:r>
            <a:r>
              <a:rPr sz="2900" spc="-5" dirty="0">
                <a:cs typeface="Century Gothic"/>
              </a:rPr>
              <a:t> second</a:t>
            </a:r>
            <a:r>
              <a:rPr sz="2900" dirty="0">
                <a:cs typeface="Century Gothic"/>
              </a:rPr>
              <a:t> </a:t>
            </a:r>
            <a:r>
              <a:rPr sz="2900" spc="-5" dirty="0">
                <a:cs typeface="Century Gothic"/>
              </a:rPr>
              <a:t>chair</a:t>
            </a:r>
            <a:r>
              <a:rPr sz="2900" dirty="0">
                <a:cs typeface="Century Gothic"/>
              </a:rPr>
              <a:t> leader</a:t>
            </a:r>
            <a:r>
              <a:rPr sz="2900" spc="-5" dirty="0">
                <a:cs typeface="Century Gothic"/>
              </a:rPr>
              <a:t> </a:t>
            </a:r>
            <a:r>
              <a:rPr sz="2900" dirty="0">
                <a:cs typeface="Century Gothic"/>
              </a:rPr>
              <a:t>has many </a:t>
            </a:r>
            <a:r>
              <a:rPr sz="2900" spc="5" dirty="0">
                <a:cs typeface="Century Gothic"/>
              </a:rPr>
              <a:t> </a:t>
            </a:r>
            <a:r>
              <a:rPr sz="2900" spc="-5" dirty="0">
                <a:cs typeface="Century Gothic"/>
              </a:rPr>
              <a:t>opportunities </a:t>
            </a:r>
            <a:r>
              <a:rPr sz="2900" dirty="0">
                <a:cs typeface="Century Gothic"/>
              </a:rPr>
              <a:t>to</a:t>
            </a:r>
            <a:r>
              <a:rPr sz="2900" spc="-5" dirty="0">
                <a:cs typeface="Century Gothic"/>
              </a:rPr>
              <a:t> repeat, </a:t>
            </a:r>
            <a:r>
              <a:rPr sz="2900" dirty="0">
                <a:cs typeface="Century Gothic"/>
              </a:rPr>
              <a:t>clarify, and</a:t>
            </a:r>
            <a:r>
              <a:rPr sz="2900" spc="-5" dirty="0">
                <a:cs typeface="Century Gothic"/>
              </a:rPr>
              <a:t> reinforce</a:t>
            </a:r>
            <a:r>
              <a:rPr sz="2900" spc="-10" dirty="0">
                <a:cs typeface="Century Gothic"/>
              </a:rPr>
              <a:t> </a:t>
            </a:r>
            <a:r>
              <a:rPr sz="2900" dirty="0">
                <a:cs typeface="Century Gothic"/>
              </a:rPr>
              <a:t>the vision.</a:t>
            </a:r>
          </a:p>
          <a:p>
            <a:pPr marL="297815" marR="1001394" indent="-285750">
              <a:lnSpc>
                <a:spcPts val="2800"/>
              </a:lnSpc>
              <a:spcBef>
                <a:spcPts val="600"/>
              </a:spcBef>
              <a:buClr>
                <a:srgbClr val="FFFFFF"/>
              </a:buClr>
              <a:buSzPct val="79310"/>
              <a:buChar char="•"/>
              <a:tabLst>
                <a:tab pos="298450" algn="l"/>
              </a:tabLst>
            </a:pPr>
            <a:r>
              <a:rPr sz="2900" dirty="0">
                <a:cs typeface="Century Gothic"/>
              </a:rPr>
              <a:t>In taking the </a:t>
            </a:r>
            <a:r>
              <a:rPr sz="2900" spc="-5" dirty="0">
                <a:cs typeface="Century Gothic"/>
              </a:rPr>
              <a:t>pulse, you </a:t>
            </a:r>
            <a:r>
              <a:rPr sz="2900" dirty="0">
                <a:cs typeface="Century Gothic"/>
              </a:rPr>
              <a:t>also have an </a:t>
            </a:r>
            <a:r>
              <a:rPr sz="2900" spc="-5" dirty="0">
                <a:cs typeface="Century Gothic"/>
              </a:rPr>
              <a:t>opportunity </a:t>
            </a:r>
            <a:r>
              <a:rPr sz="2900" dirty="0">
                <a:cs typeface="Century Gothic"/>
              </a:rPr>
              <a:t>to </a:t>
            </a:r>
            <a:r>
              <a:rPr sz="2900" spc="-790" dirty="0">
                <a:cs typeface="Century Gothic"/>
              </a:rPr>
              <a:t> </a:t>
            </a:r>
            <a:r>
              <a:rPr sz="2900" dirty="0">
                <a:cs typeface="Century Gothic"/>
              </a:rPr>
              <a:t>influence</a:t>
            </a:r>
            <a:r>
              <a:rPr sz="2900" spc="-10" dirty="0">
                <a:cs typeface="Century Gothic"/>
              </a:rPr>
              <a:t> </a:t>
            </a:r>
            <a:r>
              <a:rPr sz="2900" dirty="0">
                <a:cs typeface="Century Gothic"/>
              </a:rPr>
              <a:t>the </a:t>
            </a:r>
            <a:r>
              <a:rPr sz="2900" spc="-5" dirty="0">
                <a:cs typeface="Century Gothic"/>
              </a:rPr>
              <a:t>pulse.</a:t>
            </a:r>
            <a:endParaRPr sz="2900" dirty="0">
              <a:cs typeface="Century Gothic"/>
            </a:endParaRPr>
          </a:p>
          <a:p>
            <a:pPr marL="297815" marR="5080" indent="-285750">
              <a:lnSpc>
                <a:spcPts val="2800"/>
              </a:lnSpc>
              <a:spcBef>
                <a:spcPts val="600"/>
              </a:spcBef>
              <a:buClr>
                <a:srgbClr val="FFFFFF"/>
              </a:buClr>
              <a:buSzPct val="79310"/>
              <a:buChar char="•"/>
              <a:tabLst>
                <a:tab pos="298450" algn="l"/>
              </a:tabLst>
            </a:pPr>
            <a:r>
              <a:rPr sz="2900" spc="-5" dirty="0">
                <a:cs typeface="Century Gothic"/>
              </a:rPr>
              <a:t>Every </a:t>
            </a:r>
            <a:r>
              <a:rPr sz="2900" dirty="0">
                <a:cs typeface="Century Gothic"/>
              </a:rPr>
              <a:t>significant </a:t>
            </a:r>
            <a:r>
              <a:rPr sz="2900" spc="-5" dirty="0">
                <a:cs typeface="Century Gothic"/>
              </a:rPr>
              <a:t>conversation</a:t>
            </a:r>
            <a:r>
              <a:rPr sz="2900" dirty="0">
                <a:cs typeface="Century Gothic"/>
              </a:rPr>
              <a:t> </a:t>
            </a:r>
            <a:r>
              <a:rPr sz="2900" spc="-5" dirty="0">
                <a:cs typeface="Century Gothic"/>
              </a:rPr>
              <a:t>you </a:t>
            </a:r>
            <a:r>
              <a:rPr sz="2900" dirty="0">
                <a:cs typeface="Century Gothic"/>
              </a:rPr>
              <a:t>have with a leader</a:t>
            </a:r>
            <a:r>
              <a:rPr sz="2900" spc="-5" dirty="0">
                <a:cs typeface="Century Gothic"/>
              </a:rPr>
              <a:t> </a:t>
            </a:r>
            <a:r>
              <a:rPr sz="2900" dirty="0">
                <a:cs typeface="Century Gothic"/>
              </a:rPr>
              <a:t>is </a:t>
            </a:r>
            <a:r>
              <a:rPr sz="2900" spc="5" dirty="0">
                <a:cs typeface="Century Gothic"/>
              </a:rPr>
              <a:t> </a:t>
            </a:r>
            <a:r>
              <a:rPr sz="2900" spc="-5" dirty="0">
                <a:cs typeface="Century Gothic"/>
              </a:rPr>
              <a:t>an </a:t>
            </a:r>
            <a:r>
              <a:rPr sz="2900" dirty="0">
                <a:cs typeface="Century Gothic"/>
              </a:rPr>
              <a:t>opportunity to help that </a:t>
            </a:r>
            <a:r>
              <a:rPr sz="2900" spc="-5" dirty="0">
                <a:cs typeface="Century Gothic"/>
              </a:rPr>
              <a:t>person </a:t>
            </a:r>
            <a:r>
              <a:rPr sz="2900" dirty="0">
                <a:cs typeface="Century Gothic"/>
              </a:rPr>
              <a:t>understand the </a:t>
            </a:r>
            <a:r>
              <a:rPr sz="2900" spc="-5" dirty="0">
                <a:cs typeface="Century Gothic"/>
              </a:rPr>
              <a:t>vision. </a:t>
            </a:r>
            <a:r>
              <a:rPr sz="2900" spc="-790" dirty="0">
                <a:cs typeface="Century Gothic"/>
              </a:rPr>
              <a:t> </a:t>
            </a:r>
            <a:r>
              <a:rPr sz="2900" spc="-5" dirty="0">
                <a:cs typeface="Century Gothic"/>
              </a:rPr>
              <a:t>(Of course, </a:t>
            </a:r>
            <a:r>
              <a:rPr sz="2900" dirty="0">
                <a:cs typeface="Century Gothic"/>
              </a:rPr>
              <a:t>that </a:t>
            </a:r>
            <a:r>
              <a:rPr sz="2900" spc="-5" dirty="0">
                <a:cs typeface="Century Gothic"/>
              </a:rPr>
              <a:t>means you </a:t>
            </a:r>
            <a:r>
              <a:rPr sz="2900" dirty="0">
                <a:cs typeface="Century Gothic"/>
              </a:rPr>
              <a:t>have a clear understanding </a:t>
            </a:r>
            <a:r>
              <a:rPr sz="2900" spc="5" dirty="0">
                <a:cs typeface="Century Gothic"/>
              </a:rPr>
              <a:t> </a:t>
            </a:r>
            <a:r>
              <a:rPr sz="2900" dirty="0">
                <a:cs typeface="Century Gothic"/>
              </a:rPr>
              <a:t>of</a:t>
            </a:r>
            <a:r>
              <a:rPr sz="2900" spc="-5" dirty="0">
                <a:cs typeface="Century Gothic"/>
              </a:rPr>
              <a:t> </a:t>
            </a:r>
            <a:r>
              <a:rPr sz="2900" dirty="0">
                <a:cs typeface="Century Gothic"/>
              </a:rPr>
              <a:t>the </a:t>
            </a:r>
            <a:r>
              <a:rPr sz="2900" spc="-5" dirty="0">
                <a:cs typeface="Century Gothic"/>
              </a:rPr>
              <a:t>vision—not</a:t>
            </a:r>
            <a:r>
              <a:rPr sz="2900" dirty="0">
                <a:cs typeface="Century Gothic"/>
              </a:rPr>
              <a:t> </a:t>
            </a:r>
            <a:r>
              <a:rPr sz="2900" spc="-5" dirty="0">
                <a:cs typeface="Century Gothic"/>
              </a:rPr>
              <a:t>just</a:t>
            </a:r>
            <a:r>
              <a:rPr sz="2900" dirty="0">
                <a:cs typeface="Century Gothic"/>
              </a:rPr>
              <a:t> the </a:t>
            </a:r>
            <a:r>
              <a:rPr sz="2900" spc="-5" dirty="0">
                <a:cs typeface="Century Gothic"/>
              </a:rPr>
              <a:t>words,</a:t>
            </a:r>
            <a:r>
              <a:rPr sz="2900" dirty="0">
                <a:cs typeface="Century Gothic"/>
              </a:rPr>
              <a:t> </a:t>
            </a:r>
            <a:r>
              <a:rPr sz="2900" spc="-5" dirty="0">
                <a:cs typeface="Century Gothic"/>
              </a:rPr>
              <a:t>but</a:t>
            </a:r>
            <a:r>
              <a:rPr sz="2900" dirty="0">
                <a:cs typeface="Century Gothic"/>
              </a:rPr>
              <a:t> the heart of </a:t>
            </a:r>
            <a:r>
              <a:rPr sz="2900" spc="-5" dirty="0">
                <a:cs typeface="Century Gothic"/>
              </a:rPr>
              <a:t>it).</a:t>
            </a:r>
            <a:endParaRPr sz="2900" dirty="0">
              <a:cs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17229" y="881237"/>
            <a:ext cx="10614660" cy="852798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ts val="3060"/>
              </a:lnSpc>
              <a:spcBef>
                <a:spcPts val="450"/>
              </a:spcBef>
            </a:pPr>
            <a:r>
              <a:rPr sz="2800" b="1" spc="-5" dirty="0">
                <a:latin typeface="+mn-lt"/>
                <a:cs typeface="Century Gothic Bold"/>
              </a:rPr>
              <a:t>Be </a:t>
            </a:r>
            <a:r>
              <a:rPr sz="2800" b="1" dirty="0">
                <a:latin typeface="+mn-lt"/>
                <a:cs typeface="Century Gothic Bold"/>
              </a:rPr>
              <a:t>a Leader </a:t>
            </a:r>
            <a:r>
              <a:rPr sz="2800" b="1" spc="-5" dirty="0">
                <a:latin typeface="+mn-lt"/>
                <a:cs typeface="Century Gothic Bold"/>
              </a:rPr>
              <a:t>Multiplier</a:t>
            </a:r>
            <a:r>
              <a:rPr sz="2800" spc="-5" dirty="0">
                <a:latin typeface="+mn-lt"/>
              </a:rPr>
              <a:t>. </a:t>
            </a:r>
            <a:r>
              <a:rPr sz="2800" dirty="0">
                <a:latin typeface="+mn-lt"/>
              </a:rPr>
              <a:t>Identifying and </a:t>
            </a:r>
            <a:r>
              <a:rPr sz="2800" spc="-5" dirty="0">
                <a:latin typeface="+mn-lt"/>
              </a:rPr>
              <a:t>recruiting </a:t>
            </a:r>
            <a:r>
              <a:rPr sz="2800" dirty="0">
                <a:latin typeface="+mn-lt"/>
              </a:rPr>
              <a:t>other leaders </a:t>
            </a:r>
            <a:r>
              <a:rPr sz="2800" spc="-765" dirty="0">
                <a:latin typeface="+mn-lt"/>
              </a:rPr>
              <a:t> </a:t>
            </a:r>
            <a:r>
              <a:rPr sz="2800" dirty="0">
                <a:latin typeface="+mn-lt"/>
              </a:rPr>
              <a:t>who can help </a:t>
            </a:r>
            <a:r>
              <a:rPr sz="2800" spc="-5" dirty="0">
                <a:latin typeface="+mn-lt"/>
              </a:rPr>
              <a:t>achieve </a:t>
            </a:r>
            <a:r>
              <a:rPr sz="2800" dirty="0">
                <a:latin typeface="+mn-lt"/>
              </a:rPr>
              <a:t>the vision should </a:t>
            </a:r>
            <a:r>
              <a:rPr sz="2800" spc="-5" dirty="0">
                <a:latin typeface="+mn-lt"/>
              </a:rPr>
              <a:t>be </a:t>
            </a:r>
            <a:r>
              <a:rPr sz="2800" dirty="0">
                <a:latin typeface="+mn-lt"/>
              </a:rPr>
              <a:t>an ongoing </a:t>
            </a:r>
            <a:r>
              <a:rPr sz="2800" spc="5" dirty="0">
                <a:latin typeface="+mn-lt"/>
              </a:rPr>
              <a:t> </a:t>
            </a:r>
            <a:r>
              <a:rPr sz="2800" spc="-5" dirty="0">
                <a:latin typeface="+mn-lt"/>
              </a:rPr>
              <a:t>priority.</a:t>
            </a:r>
            <a:endParaRPr sz="2800" dirty="0">
              <a:latin typeface="+mn-lt"/>
              <a:cs typeface="Century Gothic 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7229" y="2011216"/>
            <a:ext cx="10620375" cy="3856184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352425">
              <a:lnSpc>
                <a:spcPts val="3060"/>
              </a:lnSpc>
              <a:spcBef>
                <a:spcPts val="450"/>
              </a:spcBef>
            </a:pPr>
            <a:r>
              <a:rPr sz="2800" spc="-5" dirty="0">
                <a:cs typeface="Century Gothic"/>
              </a:rPr>
              <a:t>As you </a:t>
            </a:r>
            <a:r>
              <a:rPr sz="2800" dirty="0">
                <a:cs typeface="Century Gothic"/>
              </a:rPr>
              <a:t>amplify the vision, </a:t>
            </a:r>
            <a:r>
              <a:rPr sz="2800" spc="-5" dirty="0">
                <a:cs typeface="Century Gothic"/>
              </a:rPr>
              <a:t>you </a:t>
            </a:r>
            <a:r>
              <a:rPr sz="2800" dirty="0">
                <a:cs typeface="Century Gothic"/>
              </a:rPr>
              <a:t>will </a:t>
            </a:r>
            <a:r>
              <a:rPr sz="2800" spc="-5" dirty="0">
                <a:cs typeface="Century Gothic"/>
              </a:rPr>
              <a:t>become aware </a:t>
            </a:r>
            <a:r>
              <a:rPr sz="2800" dirty="0">
                <a:cs typeface="Century Gothic"/>
              </a:rPr>
              <a:t>of </a:t>
            </a:r>
            <a:r>
              <a:rPr sz="2800" spc="-5" dirty="0">
                <a:cs typeface="Century Gothic"/>
              </a:rPr>
              <a:t>people </a:t>
            </a:r>
            <a:r>
              <a:rPr sz="2800" spc="-76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who</a:t>
            </a:r>
            <a:r>
              <a:rPr sz="2800" spc="-5" dirty="0">
                <a:cs typeface="Century Gothic"/>
              </a:rPr>
              <a:t> are </a:t>
            </a:r>
            <a:r>
              <a:rPr sz="2800" dirty="0">
                <a:cs typeface="Century Gothic"/>
              </a:rPr>
              <a:t>excited </a:t>
            </a:r>
            <a:r>
              <a:rPr sz="2800" spc="-5" dirty="0">
                <a:cs typeface="Century Gothic"/>
              </a:rPr>
              <a:t>about </a:t>
            </a:r>
            <a:r>
              <a:rPr sz="2800" dirty="0">
                <a:cs typeface="Century Gothic"/>
              </a:rPr>
              <a:t>it and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have leadership</a:t>
            </a:r>
            <a:r>
              <a:rPr sz="2800" spc="-5" dirty="0">
                <a:cs typeface="Century Gothic"/>
              </a:rPr>
              <a:t> potential.</a:t>
            </a:r>
            <a:endParaRPr sz="2800" dirty="0">
              <a:cs typeface="Century Gothic"/>
            </a:endParaRPr>
          </a:p>
          <a:p>
            <a:pPr marL="12700" marR="5080">
              <a:lnSpc>
                <a:spcPts val="3060"/>
              </a:lnSpc>
              <a:spcBef>
                <a:spcPts val="600"/>
              </a:spcBef>
            </a:pPr>
            <a:r>
              <a:rPr sz="2800" spc="-5" dirty="0">
                <a:cs typeface="Century Gothic"/>
              </a:rPr>
              <a:t>Any God-given</a:t>
            </a:r>
            <a:r>
              <a:rPr sz="2800" dirty="0">
                <a:cs typeface="Century Gothic"/>
              </a:rPr>
              <a:t> vision </a:t>
            </a:r>
            <a:r>
              <a:rPr sz="2800" spc="-5" dirty="0">
                <a:cs typeface="Century Gothic"/>
              </a:rPr>
              <a:t>requires </a:t>
            </a:r>
            <a:r>
              <a:rPr sz="2800" dirty="0">
                <a:cs typeface="Century Gothic"/>
              </a:rPr>
              <a:t>a </a:t>
            </a:r>
            <a:r>
              <a:rPr sz="2800" spc="-5" dirty="0">
                <a:cs typeface="Century Gothic"/>
              </a:rPr>
              <a:t>growing</a:t>
            </a:r>
            <a:r>
              <a:rPr sz="2800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base </a:t>
            </a:r>
            <a:r>
              <a:rPr sz="2800" dirty="0">
                <a:cs typeface="Century Gothic"/>
              </a:rPr>
              <a:t>of leaders, and </a:t>
            </a:r>
            <a:r>
              <a:rPr sz="2800" spc="-76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every organization has </a:t>
            </a:r>
            <a:r>
              <a:rPr sz="2800" spc="-5" dirty="0">
                <a:cs typeface="Century Gothic"/>
              </a:rPr>
              <a:t>people </a:t>
            </a:r>
            <a:r>
              <a:rPr sz="2800" dirty="0">
                <a:cs typeface="Century Gothic"/>
              </a:rPr>
              <a:t>who </a:t>
            </a:r>
            <a:r>
              <a:rPr sz="2800" spc="-5" dirty="0">
                <a:cs typeface="Century Gothic"/>
              </a:rPr>
              <a:t>are </a:t>
            </a:r>
            <a:r>
              <a:rPr sz="2800" dirty="0">
                <a:cs typeface="Century Gothic"/>
              </a:rPr>
              <a:t>not maximizing their </a:t>
            </a:r>
            <a:r>
              <a:rPr sz="2800" spc="5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potential</a:t>
            </a:r>
            <a:r>
              <a:rPr sz="2800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(especially</a:t>
            </a:r>
            <a:r>
              <a:rPr sz="2800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churches).</a:t>
            </a:r>
            <a:endParaRPr sz="2800" dirty="0">
              <a:cs typeface="Century Gothic"/>
            </a:endParaRPr>
          </a:p>
          <a:p>
            <a:pPr marL="12700" marR="942340">
              <a:lnSpc>
                <a:spcPts val="3060"/>
              </a:lnSpc>
              <a:spcBef>
                <a:spcPts val="600"/>
              </a:spcBef>
            </a:pPr>
            <a:r>
              <a:rPr sz="2800" dirty="0">
                <a:cs typeface="Century Gothic"/>
              </a:rPr>
              <a:t>It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should </a:t>
            </a:r>
            <a:r>
              <a:rPr sz="2800" spc="-5" dirty="0">
                <a:cs typeface="Century Gothic"/>
              </a:rPr>
              <a:t>be</a:t>
            </a:r>
            <a:r>
              <a:rPr sz="2800" dirty="0">
                <a:cs typeface="Century Gothic"/>
              </a:rPr>
              <a:t> a</a:t>
            </a:r>
            <a:r>
              <a:rPr sz="2800" spc="-5" dirty="0">
                <a:cs typeface="Century Gothic"/>
              </a:rPr>
              <a:t> focused</a:t>
            </a:r>
            <a:r>
              <a:rPr sz="2800" dirty="0">
                <a:cs typeface="Century Gothic"/>
              </a:rPr>
              <a:t> </a:t>
            </a:r>
            <a:r>
              <a:rPr sz="2800" spc="-5" dirty="0">
                <a:cs typeface="Century Gothic"/>
              </a:rPr>
              <a:t>priority</a:t>
            </a:r>
            <a:r>
              <a:rPr sz="2800" dirty="0">
                <a:cs typeface="Century Gothic"/>
              </a:rPr>
              <a:t> to get</a:t>
            </a:r>
            <a:r>
              <a:rPr sz="2800" spc="-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those </a:t>
            </a:r>
            <a:r>
              <a:rPr sz="2800" spc="-5" dirty="0">
                <a:cs typeface="Century Gothic"/>
              </a:rPr>
              <a:t>people</a:t>
            </a:r>
            <a:r>
              <a:rPr sz="2800" dirty="0">
                <a:cs typeface="Century Gothic"/>
              </a:rPr>
              <a:t> in the </a:t>
            </a:r>
            <a:r>
              <a:rPr sz="2800" spc="-765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game</a:t>
            </a:r>
            <a:r>
              <a:rPr sz="2800" spc="-10" dirty="0">
                <a:cs typeface="Century Gothic"/>
              </a:rPr>
              <a:t> </a:t>
            </a:r>
            <a:r>
              <a:rPr sz="2800" dirty="0">
                <a:cs typeface="Century Gothic"/>
              </a:rPr>
              <a:t>and help them</a:t>
            </a:r>
            <a:r>
              <a:rPr sz="2800" spc="-5" dirty="0">
                <a:cs typeface="Century Gothic"/>
              </a:rPr>
              <a:t> develop.</a:t>
            </a:r>
            <a:endParaRPr sz="2800" dirty="0"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2360"/>
              </a:spcBef>
            </a:pPr>
            <a:r>
              <a:rPr sz="3600" b="1" spc="-5" dirty="0">
                <a:cs typeface="Century Gothic"/>
              </a:rPr>
              <a:t>PUTTING </a:t>
            </a:r>
            <a:r>
              <a:rPr sz="3600" b="1" dirty="0">
                <a:cs typeface="Century Gothic"/>
              </a:rPr>
              <a:t>IT</a:t>
            </a:r>
            <a:r>
              <a:rPr sz="3600" b="1" spc="-5" dirty="0">
                <a:cs typeface="Century Gothic"/>
              </a:rPr>
              <a:t> INTO PRACTICE</a:t>
            </a:r>
            <a:endParaRPr sz="3600" b="1" dirty="0"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6832" y="1418461"/>
            <a:ext cx="5359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latin typeface="+mn-lt"/>
              </a:rPr>
              <a:t>“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11043" y="2377618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77085" y="1748696"/>
            <a:ext cx="8667115" cy="13817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5400"/>
              </a:lnSpc>
              <a:spcBef>
                <a:spcPts val="80"/>
              </a:spcBef>
              <a:tabLst>
                <a:tab pos="2513965" algn="l"/>
                <a:tab pos="4384040" algn="l"/>
              </a:tabLst>
            </a:pPr>
            <a:r>
              <a:rPr sz="4400" b="1" spc="-5" dirty="0">
                <a:solidFill>
                  <a:srgbClr val="FFFFFF"/>
                </a:solidFill>
                <a:cs typeface="Century Gothic"/>
              </a:rPr>
              <a:t>SECOND</a:t>
            </a:r>
            <a:r>
              <a:rPr lang="en-US" sz="4400" b="1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400" b="1" spc="-5" dirty="0">
                <a:solidFill>
                  <a:srgbClr val="FFFFFF"/>
                </a:solidFill>
                <a:cs typeface="Century Gothic"/>
              </a:rPr>
              <a:t>CHAIR</a:t>
            </a:r>
            <a:r>
              <a:rPr lang="en-US" sz="4400" b="1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400" b="1" spc="-5" dirty="0">
                <a:solidFill>
                  <a:srgbClr val="FFFFFF"/>
                </a:solidFill>
                <a:cs typeface="Century Gothic"/>
              </a:rPr>
              <a:t>LEADERSHIP</a:t>
            </a:r>
            <a:r>
              <a:rPr sz="4400" b="1" spc="-4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400" b="1" dirty="0">
                <a:solidFill>
                  <a:srgbClr val="FFFFFF"/>
                </a:solidFill>
                <a:cs typeface="Century Gothic"/>
              </a:rPr>
              <a:t>IS</a:t>
            </a:r>
            <a:r>
              <a:rPr sz="4400" b="1" spc="-4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400" b="1" dirty="0">
                <a:solidFill>
                  <a:srgbClr val="FFFFFF"/>
                </a:solidFill>
                <a:cs typeface="Century Gothic"/>
              </a:rPr>
              <a:t>A </a:t>
            </a:r>
            <a:r>
              <a:rPr sz="4400" b="1" spc="-120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400" b="1" spc="-5" dirty="0">
                <a:solidFill>
                  <a:srgbClr val="FFFFFF"/>
                </a:solidFill>
                <a:cs typeface="Century Gothic"/>
              </a:rPr>
              <a:t>CONTINUOUS</a:t>
            </a:r>
            <a:r>
              <a:rPr sz="4400" b="1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4400" b="1" spc="-5" dirty="0">
                <a:solidFill>
                  <a:srgbClr val="FFFFFF"/>
                </a:solidFill>
                <a:cs typeface="Century Gothic"/>
              </a:rPr>
              <a:t>DANCE.</a:t>
            </a:r>
            <a:endParaRPr sz="4400" b="1" dirty="0"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049962" y="3759378"/>
            <a:ext cx="8694237" cy="11174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sz="2400" dirty="0">
                <a:solidFill>
                  <a:srgbClr val="FFFFFF"/>
                </a:solidFill>
                <a:cs typeface="Century Gothic Bold"/>
              </a:rPr>
              <a:t>We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should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always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 be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asking</a:t>
            </a:r>
            <a:r>
              <a:rPr sz="2400" spc="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ourselves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 the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question,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“Are </a:t>
            </a:r>
            <a:r>
              <a:rPr sz="2400" spc="-65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we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currently 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in a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position of 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leadership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or are 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we </a:t>
            </a:r>
            <a:r>
              <a:rPr sz="2400" spc="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supposed to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be 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following right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now?(dance between 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leading and</a:t>
            </a:r>
            <a:r>
              <a:rPr sz="2400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 Bold"/>
              </a:rPr>
              <a:t>following)</a:t>
            </a:r>
            <a:endParaRPr sz="2400" dirty="0">
              <a:cs typeface="Century Gothic 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3733" y="1145757"/>
            <a:ext cx="9992360" cy="760730"/>
          </a:xfrm>
          <a:prstGeom prst="rect">
            <a:avLst/>
          </a:prstGeom>
          <a:effectLst/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2400" b="1" dirty="0">
                <a:latin typeface="+mn-lt"/>
                <a:cs typeface="Century Gothic Bold"/>
              </a:rPr>
              <a:t>Be </a:t>
            </a:r>
            <a:r>
              <a:rPr sz="2400" b="1" spc="5" dirty="0">
                <a:latin typeface="+mn-lt"/>
                <a:cs typeface="Century Gothic Bold"/>
              </a:rPr>
              <a:t>a </a:t>
            </a:r>
            <a:r>
              <a:rPr sz="2400" b="1" dirty="0">
                <a:latin typeface="+mn-lt"/>
                <a:cs typeface="Century Gothic Bold"/>
              </a:rPr>
              <a:t>Gap</a:t>
            </a:r>
            <a:r>
              <a:rPr sz="2400" b="1" spc="5" dirty="0">
                <a:latin typeface="+mn-lt"/>
                <a:cs typeface="Century Gothic Bold"/>
              </a:rPr>
              <a:t> </a:t>
            </a:r>
            <a:r>
              <a:rPr sz="2400" b="1" spc="-5" dirty="0">
                <a:latin typeface="+mn-lt"/>
                <a:cs typeface="Century Gothic Bold"/>
              </a:rPr>
              <a:t>Filler</a:t>
            </a:r>
            <a:r>
              <a:rPr sz="2400" spc="-5" dirty="0">
                <a:latin typeface="+mn-lt"/>
              </a:rPr>
              <a:t>.</a:t>
            </a:r>
            <a:r>
              <a:rPr sz="2400" spc="5" dirty="0">
                <a:latin typeface="+mn-lt"/>
              </a:rPr>
              <a:t> </a:t>
            </a:r>
            <a:r>
              <a:rPr sz="2400" dirty="0">
                <a:latin typeface="+mn-lt"/>
              </a:rPr>
              <a:t>If</a:t>
            </a:r>
            <a:r>
              <a:rPr sz="2400" spc="5" dirty="0">
                <a:latin typeface="+mn-lt"/>
              </a:rPr>
              <a:t> </a:t>
            </a:r>
            <a:r>
              <a:rPr sz="2400" dirty="0">
                <a:latin typeface="+mn-lt"/>
              </a:rPr>
              <a:t>there</a:t>
            </a:r>
            <a:r>
              <a:rPr sz="2400" spc="5" dirty="0">
                <a:latin typeface="+mn-lt"/>
              </a:rPr>
              <a:t> </a:t>
            </a:r>
            <a:r>
              <a:rPr sz="2400" dirty="0">
                <a:latin typeface="+mn-lt"/>
              </a:rPr>
              <a:t>is</a:t>
            </a:r>
            <a:r>
              <a:rPr sz="2400" spc="5" dirty="0">
                <a:latin typeface="+mn-lt"/>
              </a:rPr>
              <a:t> no </a:t>
            </a:r>
            <a:r>
              <a:rPr sz="2400" dirty="0">
                <a:latin typeface="+mn-lt"/>
              </a:rPr>
              <a:t>other</a:t>
            </a:r>
            <a:r>
              <a:rPr sz="2400" spc="5" dirty="0">
                <a:latin typeface="+mn-lt"/>
              </a:rPr>
              <a:t> </a:t>
            </a:r>
            <a:r>
              <a:rPr sz="2400" dirty="0">
                <a:latin typeface="+mn-lt"/>
              </a:rPr>
              <a:t>leader</a:t>
            </a:r>
            <a:r>
              <a:rPr sz="2400" spc="5" dirty="0">
                <a:latin typeface="+mn-lt"/>
              </a:rPr>
              <a:t> who can </a:t>
            </a:r>
            <a:r>
              <a:rPr sz="2400" dirty="0">
                <a:latin typeface="+mn-lt"/>
              </a:rPr>
              <a:t>serve</a:t>
            </a:r>
            <a:r>
              <a:rPr sz="2400" spc="5" dirty="0">
                <a:latin typeface="+mn-lt"/>
              </a:rPr>
              <a:t> </a:t>
            </a:r>
            <a:r>
              <a:rPr sz="2400" dirty="0">
                <a:latin typeface="+mn-lt"/>
              </a:rPr>
              <a:t>in</a:t>
            </a:r>
            <a:r>
              <a:rPr sz="2400" spc="5" dirty="0">
                <a:latin typeface="+mn-lt"/>
              </a:rPr>
              <a:t> a </a:t>
            </a:r>
            <a:r>
              <a:rPr sz="2400" dirty="0">
                <a:latin typeface="+mn-lt"/>
              </a:rPr>
              <a:t>critical </a:t>
            </a:r>
            <a:r>
              <a:rPr sz="2400" spc="-650" dirty="0">
                <a:latin typeface="+mn-lt"/>
              </a:rPr>
              <a:t> </a:t>
            </a:r>
            <a:r>
              <a:rPr sz="2400" dirty="0">
                <a:latin typeface="+mn-lt"/>
              </a:rPr>
              <a:t>role, the second chair</a:t>
            </a:r>
            <a:r>
              <a:rPr sz="2400" spc="5" dirty="0">
                <a:latin typeface="+mn-lt"/>
              </a:rPr>
              <a:t> </a:t>
            </a:r>
            <a:r>
              <a:rPr sz="2400" dirty="0">
                <a:latin typeface="+mn-lt"/>
              </a:rPr>
              <a:t>should be prepared to</a:t>
            </a:r>
            <a:r>
              <a:rPr sz="2400" spc="5" dirty="0">
                <a:latin typeface="+mn-lt"/>
              </a:rPr>
              <a:t> </a:t>
            </a:r>
            <a:r>
              <a:rPr sz="2400" dirty="0">
                <a:latin typeface="+mn-lt"/>
              </a:rPr>
              <a:t>fill the gap.</a:t>
            </a:r>
            <a:endParaRPr sz="2400">
              <a:latin typeface="+mn-lt"/>
              <a:cs typeface="Century Gothic 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3733" y="2225568"/>
            <a:ext cx="10379075" cy="3590598"/>
          </a:xfrm>
          <a:prstGeom prst="rect">
            <a:avLst/>
          </a:prstGeom>
          <a:effectLst/>
        </p:spPr>
        <p:txBody>
          <a:bodyPr vert="horz" wrap="square" lIns="0" tIns="10795" rIns="0" bIns="0" rtlCol="0">
            <a:spAutoFit/>
          </a:bodyPr>
          <a:lstStyle/>
          <a:p>
            <a:pPr marL="12700" marR="1470025">
              <a:lnSpc>
                <a:spcPct val="100699"/>
              </a:lnSpc>
              <a:spcBef>
                <a:spcPts val="85"/>
              </a:spcBef>
            </a:pPr>
            <a:r>
              <a:rPr sz="2400" spc="5" dirty="0">
                <a:cs typeface="Century Gothic"/>
              </a:rPr>
              <a:t>Gap</a:t>
            </a:r>
            <a:r>
              <a:rPr sz="2400" dirty="0">
                <a:cs typeface="Century Gothic"/>
              </a:rPr>
              <a:t> filling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is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often</a:t>
            </a:r>
            <a:r>
              <a:rPr sz="2400" spc="5" dirty="0">
                <a:cs typeface="Century Gothic"/>
              </a:rPr>
              <a:t> a</a:t>
            </a:r>
            <a:r>
              <a:rPr sz="2400" dirty="0">
                <a:cs typeface="Century Gothic"/>
              </a:rPr>
              <a:t> function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of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the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first chair’s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strengths</a:t>
            </a:r>
            <a:r>
              <a:rPr sz="2400" spc="5" dirty="0">
                <a:cs typeface="Century Gothic"/>
              </a:rPr>
              <a:t> and </a:t>
            </a:r>
            <a:r>
              <a:rPr sz="2400" spc="-650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weaknesses. No </a:t>
            </a:r>
            <a:r>
              <a:rPr sz="2400" spc="5" dirty="0">
                <a:cs typeface="Century Gothic"/>
              </a:rPr>
              <a:t>one </a:t>
            </a:r>
            <a:r>
              <a:rPr sz="2400" dirty="0">
                <a:cs typeface="Century Gothic"/>
              </a:rPr>
              <a:t>excels in all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areas of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leadership.</a:t>
            </a:r>
          </a:p>
          <a:p>
            <a:pPr marL="12700" marR="5080">
              <a:lnSpc>
                <a:spcPct val="100699"/>
              </a:lnSpc>
              <a:spcBef>
                <a:spcPts val="515"/>
              </a:spcBef>
              <a:tabLst>
                <a:tab pos="2206625" algn="l"/>
              </a:tabLst>
            </a:pPr>
            <a:r>
              <a:rPr sz="2400" dirty="0">
                <a:cs typeface="Century Gothic"/>
              </a:rPr>
              <a:t>Whatever</a:t>
            </a:r>
            <a:r>
              <a:rPr sz="2400" spc="1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the	first chair’s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weaknesses</a:t>
            </a:r>
            <a:r>
              <a:rPr sz="2400" spc="5" dirty="0">
                <a:cs typeface="Century Gothic"/>
              </a:rPr>
              <a:t> may </a:t>
            </a:r>
            <a:r>
              <a:rPr sz="2400" dirty="0">
                <a:cs typeface="Century Gothic"/>
              </a:rPr>
              <a:t>be,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the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strongest</a:t>
            </a:r>
            <a:r>
              <a:rPr sz="2400" spc="5" dirty="0">
                <a:cs typeface="Century Gothic"/>
              </a:rPr>
              <a:t> and </a:t>
            </a:r>
            <a:r>
              <a:rPr sz="2400" dirty="0">
                <a:cs typeface="Century Gothic"/>
              </a:rPr>
              <a:t>most </a:t>
            </a:r>
            <a:r>
              <a:rPr sz="2400" spc="-650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effective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organization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is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created</a:t>
            </a:r>
            <a:r>
              <a:rPr sz="2400" spc="5" dirty="0">
                <a:cs typeface="Century Gothic"/>
              </a:rPr>
              <a:t> when </a:t>
            </a:r>
            <a:r>
              <a:rPr sz="2400" dirty="0">
                <a:cs typeface="Century Gothic"/>
              </a:rPr>
              <a:t>the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second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chairs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fill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those 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gaps.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00" dirty="0">
              <a:cs typeface="Century Gothic"/>
            </a:endParaRPr>
          </a:p>
          <a:p>
            <a:pPr marL="12700" marR="449580">
              <a:lnSpc>
                <a:spcPct val="100699"/>
              </a:lnSpc>
            </a:pPr>
            <a:r>
              <a:rPr sz="2400" dirty="0">
                <a:cs typeface="Century Gothic"/>
              </a:rPr>
              <a:t>Leading</a:t>
            </a:r>
            <a:r>
              <a:rPr sz="2400" spc="5" dirty="0">
                <a:cs typeface="Century Gothic"/>
              </a:rPr>
              <a:t> when</a:t>
            </a:r>
            <a:r>
              <a:rPr sz="2400" spc="10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you’re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not</a:t>
            </a:r>
            <a:r>
              <a:rPr sz="2400" spc="10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in</a:t>
            </a:r>
            <a:r>
              <a:rPr sz="2400" spc="10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charge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is</a:t>
            </a:r>
            <a:r>
              <a:rPr sz="2400" spc="10" dirty="0">
                <a:cs typeface="Century Gothic"/>
              </a:rPr>
              <a:t> </a:t>
            </a:r>
            <a:r>
              <a:rPr sz="2400" spc="5" dirty="0">
                <a:cs typeface="Century Gothic"/>
              </a:rPr>
              <a:t>a </a:t>
            </a:r>
            <a:r>
              <a:rPr sz="2400" dirty="0">
                <a:cs typeface="Century Gothic"/>
              </a:rPr>
              <a:t>delicate</a:t>
            </a:r>
            <a:r>
              <a:rPr sz="2400" spc="10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balance</a:t>
            </a:r>
            <a:r>
              <a:rPr sz="2400" spc="10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between </a:t>
            </a:r>
            <a:r>
              <a:rPr sz="2400" spc="-650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Senior leaders </a:t>
            </a:r>
            <a:r>
              <a:rPr sz="2400" spc="5" dirty="0">
                <a:cs typeface="Century Gothic"/>
              </a:rPr>
              <a:t>and </a:t>
            </a:r>
            <a:r>
              <a:rPr sz="2400" dirty="0">
                <a:cs typeface="Century Gothic"/>
              </a:rPr>
              <a:t>2nd chair leaders</a:t>
            </a:r>
            <a:r>
              <a:rPr sz="2400" spc="5" dirty="0">
                <a:cs typeface="Century Gothic"/>
              </a:rPr>
              <a:t> </a:t>
            </a:r>
            <a:r>
              <a:rPr sz="2400" dirty="0">
                <a:cs typeface="Century Gothic"/>
              </a:rPr>
              <a:t>for the glory of</a:t>
            </a:r>
            <a:r>
              <a:rPr sz="2400" spc="5" dirty="0">
                <a:cs typeface="Century Gothic"/>
              </a:rPr>
              <a:t> God.</a:t>
            </a:r>
            <a:endParaRPr sz="2400" dirty="0">
              <a:cs typeface="Century Gothic"/>
            </a:endParaRPr>
          </a:p>
          <a:p>
            <a:pPr marL="226060">
              <a:lnSpc>
                <a:spcPct val="100000"/>
              </a:lnSpc>
              <a:spcBef>
                <a:spcPts val="1825"/>
              </a:spcBef>
            </a:pPr>
            <a:r>
              <a:rPr sz="3600" b="1" spc="-5" dirty="0">
                <a:cs typeface="Century Gothic"/>
              </a:rPr>
              <a:t>PUTTING </a:t>
            </a:r>
            <a:r>
              <a:rPr sz="3600" b="1" dirty="0">
                <a:cs typeface="Century Gothic"/>
              </a:rPr>
              <a:t>IT</a:t>
            </a:r>
            <a:r>
              <a:rPr sz="3600" b="1" spc="-5" dirty="0">
                <a:cs typeface="Century Gothic"/>
              </a:rPr>
              <a:t> INTO PRACTICE</a:t>
            </a:r>
            <a:endParaRPr sz="3600" b="1" dirty="0">
              <a:cs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55F4C5-E4FC-FD41-B311-3E6CA2572D31}"/>
              </a:ext>
            </a:extLst>
          </p:cNvPr>
          <p:cNvSpPr txBox="1"/>
          <p:nvPr/>
        </p:nvSpPr>
        <p:spPr>
          <a:xfrm>
            <a:off x="1219200" y="25146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3811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71487" y="2190858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1639425"/>
            <a:ext cx="8474612" cy="1102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520"/>
              </a:lnSpc>
              <a:spcBef>
                <a:spcPts val="100"/>
              </a:spcBef>
            </a:pPr>
            <a:r>
              <a:rPr sz="8000" dirty="0">
                <a:latin typeface="+mn-lt"/>
              </a:rPr>
              <a:t>“</a:t>
            </a:r>
            <a:r>
              <a:rPr sz="4000" b="1" dirty="0">
                <a:latin typeface="+mn-lt"/>
              </a:rPr>
              <a:t>WH</a:t>
            </a:r>
            <a:r>
              <a:rPr sz="4000" b="1" spc="-325" dirty="0">
                <a:latin typeface="+mn-lt"/>
              </a:rPr>
              <a:t>A</a:t>
            </a:r>
            <a:r>
              <a:rPr sz="4000" b="1" dirty="0">
                <a:latin typeface="+mn-lt"/>
              </a:rPr>
              <a:t>T IS</a:t>
            </a:r>
            <a:r>
              <a:rPr sz="4000" b="1" spc="-5" dirty="0">
                <a:latin typeface="+mn-lt"/>
              </a:rPr>
              <a:t> </a:t>
            </a:r>
            <a:r>
              <a:rPr sz="4000" b="1" dirty="0">
                <a:latin typeface="+mn-lt"/>
              </a:rPr>
              <a:t>A</a:t>
            </a:r>
            <a:r>
              <a:rPr lang="en-US" sz="4000" b="1" dirty="0">
                <a:latin typeface="+mn-lt"/>
              </a:rPr>
              <a:t> </a:t>
            </a:r>
            <a:r>
              <a:rPr sz="4000" b="1" spc="-5" dirty="0">
                <a:latin typeface="+mn-lt"/>
              </a:rPr>
              <a:t>S</a:t>
            </a:r>
            <a:r>
              <a:rPr sz="4000" b="1" dirty="0">
                <a:latin typeface="+mn-lt"/>
              </a:rPr>
              <a:t>ECO</a:t>
            </a:r>
            <a:r>
              <a:rPr sz="4000" b="1" spc="-5" dirty="0">
                <a:latin typeface="+mn-lt"/>
              </a:rPr>
              <a:t>N</a:t>
            </a:r>
            <a:r>
              <a:rPr sz="4000" b="1" dirty="0">
                <a:latin typeface="+mn-lt"/>
              </a:rPr>
              <a:t>D</a:t>
            </a:r>
            <a:r>
              <a:rPr lang="en-US" sz="4000" b="1" dirty="0">
                <a:latin typeface="+mn-lt"/>
              </a:rPr>
              <a:t> </a:t>
            </a:r>
            <a:r>
              <a:rPr sz="4000" b="1" dirty="0">
                <a:latin typeface="+mn-lt"/>
              </a:rPr>
              <a:t>CH</a:t>
            </a:r>
            <a:r>
              <a:rPr sz="4000" b="1" spc="-5" dirty="0">
                <a:latin typeface="+mn-lt"/>
              </a:rPr>
              <a:t>A</a:t>
            </a:r>
            <a:r>
              <a:rPr sz="4000" b="1" dirty="0">
                <a:latin typeface="+mn-lt"/>
              </a:rPr>
              <a:t>IR</a:t>
            </a:r>
            <a:r>
              <a:rPr lang="en-US" sz="4000" b="1" dirty="0">
                <a:latin typeface="+mn-lt"/>
              </a:rPr>
              <a:t> </a:t>
            </a:r>
            <a:r>
              <a:rPr sz="4000" b="1" spc="-5" dirty="0">
                <a:latin typeface="+mn-lt"/>
              </a:rPr>
              <a:t>LEADER</a:t>
            </a:r>
            <a:r>
              <a:rPr sz="4000" b="1" dirty="0">
                <a:latin typeface="+mn-lt"/>
              </a:rPr>
              <a:t>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19200" y="3554849"/>
            <a:ext cx="9456420" cy="86408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algn="just">
              <a:lnSpc>
                <a:spcPct val="101200"/>
              </a:lnSpc>
              <a:spcBef>
                <a:spcPts val="60"/>
              </a:spcBef>
            </a:pPr>
            <a:r>
              <a:rPr sz="2800" dirty="0">
                <a:solidFill>
                  <a:srgbClr val="FFFFFF"/>
                </a:solidFill>
                <a:cs typeface="Century Gothic Bold"/>
              </a:rPr>
              <a:t>A </a:t>
            </a:r>
            <a:r>
              <a:rPr sz="2800" spc="-5" dirty="0">
                <a:solidFill>
                  <a:srgbClr val="FFFFFF"/>
                </a:solidFill>
                <a:cs typeface="Century Gothic Bold"/>
              </a:rPr>
              <a:t>second chair leader </a:t>
            </a:r>
            <a:r>
              <a:rPr sz="2800" dirty="0">
                <a:solidFill>
                  <a:srgbClr val="FFFFFF"/>
                </a:solidFill>
                <a:cs typeface="Century Gothic Bold"/>
              </a:rPr>
              <a:t>is a </a:t>
            </a:r>
            <a:r>
              <a:rPr sz="2800" spc="-5" dirty="0">
                <a:solidFill>
                  <a:srgbClr val="FFFFFF"/>
                </a:solidFill>
                <a:cs typeface="Century Gothic Bold"/>
              </a:rPr>
              <a:t>person </a:t>
            </a:r>
            <a:r>
              <a:rPr sz="2800" dirty="0">
                <a:solidFill>
                  <a:srgbClr val="FFFFFF"/>
                </a:solidFill>
                <a:cs typeface="Century Gothic Bold"/>
              </a:rPr>
              <a:t>in a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subordinate role </a:t>
            </a:r>
            <a:r>
              <a:rPr sz="2800" spc="-770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 Bold"/>
              </a:rPr>
              <a:t>whose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influence with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others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adds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value </a:t>
            </a:r>
            <a:r>
              <a:rPr sz="2800" dirty="0">
                <a:solidFill>
                  <a:srgbClr val="FFFFFF"/>
                </a:solidFill>
                <a:cs typeface="Century Gothic Bold"/>
              </a:rPr>
              <a:t>throughout the </a:t>
            </a:r>
            <a:r>
              <a:rPr sz="2800" spc="-770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 Bold"/>
              </a:rPr>
              <a:t>organization.</a:t>
            </a:r>
            <a:endParaRPr sz="2800" dirty="0">
              <a:cs typeface="Century Gothic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2404362"/>
            <a:ext cx="10210800" cy="1556516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15"/>
              </a:spcBef>
              <a:tabLst>
                <a:tab pos="2983230" algn="l"/>
                <a:tab pos="4592955" algn="l"/>
                <a:tab pos="4729480" algn="l"/>
                <a:tab pos="5196205" algn="l"/>
                <a:tab pos="5561965" algn="l"/>
                <a:tab pos="6960870" algn="l"/>
              </a:tabLst>
            </a:pPr>
            <a:r>
              <a:rPr sz="3600" b="1" spc="-5" dirty="0">
                <a:latin typeface="+mn-lt"/>
                <a:cs typeface="Century Gothic Bold"/>
              </a:rPr>
              <a:t>UNDERSTANDING</a:t>
            </a:r>
            <a:r>
              <a:rPr sz="3600" b="1" spc="10" dirty="0">
                <a:latin typeface="+mn-lt"/>
                <a:cs typeface="Century Gothic Bold"/>
              </a:rPr>
              <a:t> </a:t>
            </a:r>
            <a:r>
              <a:rPr sz="3600" b="1" spc="-5" dirty="0">
                <a:latin typeface="+mn-lt"/>
                <a:cs typeface="Century Gothic Bold"/>
              </a:rPr>
              <a:t>THE</a:t>
            </a:r>
            <a:r>
              <a:rPr lang="en-US" sz="3600" b="1" spc="-5" dirty="0">
                <a:latin typeface="+mn-lt"/>
                <a:cs typeface="Century Gothic Bold"/>
              </a:rPr>
              <a:t> </a:t>
            </a:r>
            <a:r>
              <a:rPr sz="3600" b="1" spc="-5" dirty="0">
                <a:latin typeface="+mn-lt"/>
                <a:cs typeface="Century Gothic Bold"/>
              </a:rPr>
              <a:t>PARADOX</a:t>
            </a:r>
            <a:r>
              <a:rPr sz="3600" b="1" spc="-35" dirty="0">
                <a:latin typeface="+mn-lt"/>
                <a:cs typeface="Century Gothic Bold"/>
              </a:rPr>
              <a:t> </a:t>
            </a:r>
            <a:r>
              <a:rPr sz="3600" b="1" spc="-5" dirty="0">
                <a:latin typeface="+mn-lt"/>
                <a:cs typeface="Century Gothic Bold"/>
              </a:rPr>
              <a:t>OF</a:t>
            </a:r>
            <a:r>
              <a:rPr sz="3600" b="1" spc="-30" dirty="0">
                <a:latin typeface="+mn-lt"/>
                <a:cs typeface="Century Gothic Bold"/>
              </a:rPr>
              <a:t> </a:t>
            </a:r>
            <a:r>
              <a:rPr sz="3600" b="1" spc="-5" dirty="0">
                <a:latin typeface="+mn-lt"/>
                <a:cs typeface="Century Gothic Bold"/>
              </a:rPr>
              <a:t>SECOND </a:t>
            </a:r>
            <a:r>
              <a:rPr sz="3600" b="1" spc="-994" dirty="0">
                <a:latin typeface="+mn-lt"/>
                <a:cs typeface="Century Gothic Bold"/>
              </a:rPr>
              <a:t> </a:t>
            </a:r>
            <a:r>
              <a:rPr sz="3600" b="1" spc="-5" dirty="0">
                <a:latin typeface="+mn-lt"/>
                <a:cs typeface="Century Gothic Bold"/>
              </a:rPr>
              <a:t>CHAIR</a:t>
            </a:r>
            <a:r>
              <a:rPr sz="3600" b="1" spc="15" dirty="0">
                <a:latin typeface="+mn-lt"/>
                <a:cs typeface="Century Gothic Bold"/>
              </a:rPr>
              <a:t> </a:t>
            </a:r>
            <a:r>
              <a:rPr sz="3600" b="1" spc="-5" dirty="0">
                <a:latin typeface="+mn-lt"/>
                <a:cs typeface="Century Gothic Bold"/>
              </a:rPr>
              <a:t>LEADERSHIP:</a:t>
            </a:r>
            <a:r>
              <a:rPr sz="3600" b="1" spc="20" dirty="0">
                <a:latin typeface="+mn-lt"/>
                <a:cs typeface="Century Gothic Bold"/>
              </a:rPr>
              <a:t> </a:t>
            </a:r>
            <a:r>
              <a:rPr sz="3600" b="1" spc="-5" dirty="0">
                <a:latin typeface="+mn-lt"/>
                <a:cs typeface="Century Gothic Bold"/>
              </a:rPr>
              <a:t>TH</a:t>
            </a:r>
            <a:r>
              <a:rPr lang="en-US" sz="3600" b="1" spc="-5" dirty="0">
                <a:latin typeface="+mn-lt"/>
                <a:cs typeface="Century Gothic Bold"/>
              </a:rPr>
              <a:t>E </a:t>
            </a:r>
            <a:r>
              <a:rPr sz="3600" b="1" spc="-5" dirty="0">
                <a:latin typeface="+mn-lt"/>
                <a:cs typeface="Century Gothic Bold"/>
              </a:rPr>
              <a:t>ASSOCIATED </a:t>
            </a:r>
            <a:r>
              <a:rPr sz="3600" b="1" dirty="0">
                <a:latin typeface="+mn-lt"/>
                <a:cs typeface="Century Gothic Bold"/>
              </a:rPr>
              <a:t> </a:t>
            </a:r>
            <a:r>
              <a:rPr sz="3600" b="1" spc="-5" dirty="0">
                <a:latin typeface="+mn-lt"/>
                <a:cs typeface="Century Gothic Bold"/>
              </a:rPr>
              <a:t>CHALLENGES-</a:t>
            </a:r>
            <a:br>
              <a:rPr lang="en-US" sz="3600" b="1" spc="-5" dirty="0">
                <a:latin typeface="+mn-lt"/>
                <a:cs typeface="Century Gothic Bold"/>
              </a:rPr>
            </a:br>
            <a:r>
              <a:rPr lang="en-US" sz="2800" spc="-5" dirty="0">
                <a:latin typeface="+mn-lt"/>
                <a:cs typeface="Century Gothic Bold"/>
              </a:rPr>
              <a:t>(there are some unique challenges to</a:t>
            </a:r>
            <a:r>
              <a:rPr lang="en-US" sz="2800" dirty="0">
                <a:latin typeface="+mn-lt"/>
                <a:cs typeface="Century Gothic Bold"/>
              </a:rPr>
              <a:t> </a:t>
            </a:r>
            <a:r>
              <a:rPr lang="en-US" sz="2800" spc="-5" dirty="0">
                <a:latin typeface="+mn-lt"/>
                <a:cs typeface="Century Gothic Bold"/>
              </a:rPr>
              <a:t>2</a:t>
            </a:r>
            <a:r>
              <a:rPr lang="en-US" sz="2800" spc="-5" baseline="30000" dirty="0">
                <a:latin typeface="+mn-lt"/>
                <a:cs typeface="Century Gothic Bold"/>
              </a:rPr>
              <a:t>nd</a:t>
            </a:r>
            <a:r>
              <a:rPr lang="en-US" sz="2800" spc="-5" dirty="0">
                <a:latin typeface="+mn-lt"/>
                <a:cs typeface="Century Gothic Bold"/>
              </a:rPr>
              <a:t> chair</a:t>
            </a:r>
            <a:r>
              <a:rPr lang="en-US" sz="2800" spc="-10" dirty="0">
                <a:latin typeface="+mn-lt"/>
                <a:cs typeface="Century Gothic Bold"/>
              </a:rPr>
              <a:t> </a:t>
            </a:r>
            <a:r>
              <a:rPr lang="en-US" sz="2800" spc="-5" dirty="0">
                <a:latin typeface="+mn-lt"/>
                <a:cs typeface="Century Gothic Bold"/>
              </a:rPr>
              <a:t>leadership);</a:t>
            </a:r>
            <a:endParaRPr sz="2800" dirty="0">
              <a:latin typeface="+mn-lt"/>
              <a:cs typeface="Century Gothic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685800" y="1205964"/>
            <a:ext cx="11279505" cy="1791773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30200" marR="30480" indent="-292735">
              <a:lnSpc>
                <a:spcPct val="87500"/>
              </a:lnSpc>
              <a:spcBef>
                <a:spcPts val="1300"/>
              </a:spcBef>
              <a:tabLst>
                <a:tab pos="1295400" algn="l"/>
                <a:tab pos="1854200" algn="l"/>
                <a:tab pos="4983480" algn="l"/>
                <a:tab pos="9148445" algn="l"/>
                <a:tab pos="10224770" algn="l"/>
              </a:tabLst>
            </a:pPr>
            <a:r>
              <a:rPr sz="12000" spc="-2572" baseline="15972" dirty="0">
                <a:latin typeface="+mn-lt"/>
              </a:rPr>
              <a:t>“</a:t>
            </a:r>
            <a:r>
              <a:rPr sz="4000" b="1" spc="-5" dirty="0">
                <a:latin typeface="+mn-lt"/>
                <a:cs typeface="Century Gothic Bold"/>
              </a:rPr>
              <a:t>T</a:t>
            </a:r>
            <a:r>
              <a:rPr sz="4000" b="1" dirty="0">
                <a:latin typeface="+mn-lt"/>
                <a:cs typeface="Century Gothic Bold"/>
              </a:rPr>
              <a:t>HR</a:t>
            </a:r>
            <a:r>
              <a:rPr sz="4000" b="1" spc="-5" dirty="0">
                <a:latin typeface="+mn-lt"/>
                <a:cs typeface="Century Gothic Bold"/>
              </a:rPr>
              <a:t>E</a:t>
            </a:r>
            <a:r>
              <a:rPr lang="en-US" sz="4000" b="1" dirty="0">
                <a:latin typeface="+mn-lt"/>
                <a:cs typeface="Century Gothic Bold"/>
              </a:rPr>
              <a:t>E </a:t>
            </a:r>
            <a:r>
              <a:rPr sz="4000" b="1" dirty="0">
                <a:latin typeface="+mn-lt"/>
                <a:cs typeface="Century Gothic Bold"/>
              </a:rPr>
              <a:t>P</a:t>
            </a:r>
            <a:r>
              <a:rPr sz="4000" b="1" spc="-5" dirty="0">
                <a:latin typeface="+mn-lt"/>
                <a:cs typeface="Century Gothic Bold"/>
              </a:rPr>
              <a:t>A</a:t>
            </a:r>
            <a:r>
              <a:rPr sz="4000" b="1" dirty="0">
                <a:latin typeface="+mn-lt"/>
                <a:cs typeface="Century Gothic Bold"/>
              </a:rPr>
              <a:t>R</a:t>
            </a:r>
            <a:r>
              <a:rPr sz="4000" b="1" spc="-5" dirty="0">
                <a:latin typeface="+mn-lt"/>
                <a:cs typeface="Century Gothic Bold"/>
              </a:rPr>
              <a:t>A</a:t>
            </a:r>
            <a:r>
              <a:rPr sz="4000" b="1" dirty="0">
                <a:latin typeface="+mn-lt"/>
                <a:cs typeface="Century Gothic Bold"/>
              </a:rPr>
              <a:t>D</a:t>
            </a:r>
            <a:r>
              <a:rPr sz="4000" b="1" spc="-5" dirty="0">
                <a:latin typeface="+mn-lt"/>
                <a:cs typeface="Century Gothic Bold"/>
              </a:rPr>
              <a:t>O</a:t>
            </a:r>
            <a:r>
              <a:rPr sz="4000" b="1" dirty="0">
                <a:latin typeface="+mn-lt"/>
                <a:cs typeface="Century Gothic Bold"/>
              </a:rPr>
              <a:t>X</a:t>
            </a:r>
            <a:r>
              <a:rPr sz="4000" b="1" spc="-5" dirty="0">
                <a:latin typeface="+mn-lt"/>
                <a:cs typeface="Century Gothic Bold"/>
              </a:rPr>
              <a:t>E</a:t>
            </a:r>
            <a:r>
              <a:rPr sz="4000" b="1" dirty="0">
                <a:latin typeface="+mn-lt"/>
                <a:cs typeface="Century Gothic Bold"/>
              </a:rPr>
              <a:t>S</a:t>
            </a:r>
            <a:r>
              <a:rPr lang="en-US" sz="4000" b="1" dirty="0">
                <a:latin typeface="+mn-lt"/>
                <a:cs typeface="Century Gothic Bold"/>
              </a:rPr>
              <a:t> </a:t>
            </a:r>
            <a:r>
              <a:rPr sz="4000" b="1" spc="-5" dirty="0">
                <a:latin typeface="+mn-lt"/>
                <a:cs typeface="Century Gothic Bold"/>
              </a:rPr>
              <a:t>E</a:t>
            </a:r>
            <a:r>
              <a:rPr sz="4000" b="1" dirty="0">
                <a:latin typeface="+mn-lt"/>
                <a:cs typeface="Century Gothic Bold"/>
              </a:rPr>
              <a:t>XI</a:t>
            </a:r>
            <a:r>
              <a:rPr sz="4000" b="1" spc="-5" dirty="0">
                <a:latin typeface="+mn-lt"/>
                <a:cs typeface="Century Gothic Bold"/>
              </a:rPr>
              <a:t>S</a:t>
            </a:r>
            <a:r>
              <a:rPr sz="4000" b="1" dirty="0">
                <a:latin typeface="+mn-lt"/>
                <a:cs typeface="Century Gothic Bold"/>
              </a:rPr>
              <a:t>T</a:t>
            </a:r>
            <a:r>
              <a:rPr sz="4000" b="1" spc="-5" dirty="0">
                <a:latin typeface="+mn-lt"/>
                <a:cs typeface="Century Gothic Bold"/>
              </a:rPr>
              <a:t> </a:t>
            </a:r>
            <a:r>
              <a:rPr sz="4000" b="1" dirty="0">
                <a:latin typeface="+mn-lt"/>
                <a:cs typeface="Century Gothic Bold"/>
              </a:rPr>
              <a:t>WH</a:t>
            </a:r>
            <a:r>
              <a:rPr sz="4000" b="1" spc="-5" dirty="0">
                <a:latin typeface="+mn-lt"/>
                <a:cs typeface="Century Gothic Bold"/>
              </a:rPr>
              <a:t>E</a:t>
            </a:r>
            <a:r>
              <a:rPr sz="4000" b="1" dirty="0">
                <a:latin typeface="+mn-lt"/>
                <a:cs typeface="Century Gothic Bold"/>
              </a:rPr>
              <a:t>N</a:t>
            </a:r>
            <a:r>
              <a:rPr sz="4000" b="1" spc="-5" dirty="0">
                <a:latin typeface="+mn-lt"/>
                <a:cs typeface="Century Gothic Bold"/>
              </a:rPr>
              <a:t> YO</a:t>
            </a:r>
            <a:r>
              <a:rPr sz="4000" b="1" dirty="0">
                <a:latin typeface="+mn-lt"/>
                <a:cs typeface="Century Gothic Bold"/>
              </a:rPr>
              <a:t>U</a:t>
            </a:r>
            <a:r>
              <a:rPr lang="en-US" sz="4000" b="1" dirty="0">
                <a:latin typeface="+mn-lt"/>
                <a:cs typeface="Century Gothic Bold"/>
              </a:rPr>
              <a:t> </a:t>
            </a:r>
            <a:r>
              <a:rPr sz="4000" b="1" spc="-5" dirty="0">
                <a:latin typeface="+mn-lt"/>
                <a:cs typeface="Century Gothic Bold"/>
              </a:rPr>
              <a:t>A</a:t>
            </a:r>
            <a:r>
              <a:rPr sz="4000" b="1" dirty="0">
                <a:latin typeface="+mn-lt"/>
                <a:cs typeface="Century Gothic Bold"/>
              </a:rPr>
              <a:t>RE</a:t>
            </a:r>
            <a:r>
              <a:rPr lang="en-US" sz="4000" b="1" dirty="0">
                <a:latin typeface="+mn-lt"/>
                <a:cs typeface="Century Gothic Bold"/>
              </a:rPr>
              <a:t> </a:t>
            </a:r>
            <a:r>
              <a:rPr sz="4000" b="1" spc="-5" dirty="0">
                <a:latin typeface="+mn-lt"/>
                <a:cs typeface="Century Gothic Bold"/>
              </a:rPr>
              <a:t>NO</a:t>
            </a:r>
            <a:r>
              <a:rPr sz="4000" b="1" dirty="0">
                <a:latin typeface="+mn-lt"/>
                <a:cs typeface="Century Gothic Bold"/>
              </a:rPr>
              <a:t>T </a:t>
            </a:r>
            <a:r>
              <a:rPr sz="4000" b="1" spc="-5" dirty="0">
                <a:latin typeface="+mn-lt"/>
                <a:cs typeface="Century Gothic Bold"/>
              </a:rPr>
              <a:t>THE</a:t>
            </a:r>
            <a:r>
              <a:rPr lang="en-US" sz="4000" b="1" spc="-5" dirty="0">
                <a:latin typeface="+mn-lt"/>
                <a:cs typeface="Century Gothic Bold"/>
              </a:rPr>
              <a:t> </a:t>
            </a:r>
            <a:r>
              <a:rPr sz="4000" b="1" spc="-5" dirty="0">
                <a:latin typeface="+mn-lt"/>
                <a:cs typeface="Century Gothic Bold"/>
              </a:rPr>
              <a:t>FIRST</a:t>
            </a:r>
            <a:r>
              <a:rPr sz="4000" b="1" spc="-10" dirty="0">
                <a:latin typeface="+mn-lt"/>
                <a:cs typeface="Century Gothic Bold"/>
              </a:rPr>
              <a:t> </a:t>
            </a:r>
            <a:r>
              <a:rPr sz="4000" b="1" spc="-5" dirty="0">
                <a:latin typeface="+mn-lt"/>
                <a:cs typeface="Century Gothic Bold"/>
              </a:rPr>
              <a:t>CHAIR</a:t>
            </a:r>
            <a:r>
              <a:rPr sz="4000" b="1" dirty="0">
                <a:latin typeface="+mn-lt"/>
                <a:cs typeface="Century Gothic Bold"/>
              </a:rPr>
              <a:t> </a:t>
            </a:r>
            <a:r>
              <a:rPr sz="4000" b="1" spc="-5" dirty="0">
                <a:latin typeface="+mn-lt"/>
                <a:cs typeface="Century Gothic Bold"/>
              </a:rPr>
              <a:t>LEADER</a:t>
            </a:r>
            <a:endParaRPr sz="4000" dirty="0">
              <a:latin typeface="+mn-lt"/>
              <a:cs typeface="Century Gothic Bold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300" y="3403600"/>
            <a:ext cx="152400" cy="16510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55141" y="3263816"/>
            <a:ext cx="125095" cy="367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50" spc="-5" dirty="0">
                <a:solidFill>
                  <a:srgbClr val="FFFFFF"/>
                </a:solidFill>
                <a:cs typeface="Arial"/>
              </a:rPr>
              <a:t>•</a:t>
            </a:r>
            <a:endParaRPr sz="2250"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300" y="4343400"/>
            <a:ext cx="152400" cy="16510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55141" y="4203616"/>
            <a:ext cx="125095" cy="367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250" spc="-5" dirty="0">
                <a:solidFill>
                  <a:srgbClr val="FFFFFF"/>
                </a:solidFill>
                <a:cs typeface="Arial"/>
              </a:rPr>
              <a:t>•</a:t>
            </a:r>
            <a:endParaRPr sz="2250"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38200" y="2607549"/>
            <a:ext cx="9925685" cy="2505429"/>
          </a:xfrm>
          <a:prstGeom prst="rect">
            <a:avLst/>
          </a:prstGeom>
        </p:spPr>
        <p:txBody>
          <a:bodyPr vert="horz" wrap="square" lIns="0" tIns="289560" rIns="0" bIns="0" rtlCol="0">
            <a:spAutoFit/>
          </a:bodyPr>
          <a:lstStyle/>
          <a:p>
            <a:pPr marL="38100" marR="30480">
              <a:lnSpc>
                <a:spcPct val="77300"/>
              </a:lnSpc>
              <a:spcBef>
                <a:spcPts val="2280"/>
              </a:spcBef>
            </a:pPr>
            <a:r>
              <a:rPr sz="2800" dirty="0">
                <a:solidFill>
                  <a:srgbClr val="FFFFFF"/>
                </a:solidFill>
                <a:cs typeface="Century Gothic"/>
              </a:rPr>
              <a:t>A sec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o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nd c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h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air leader’s uni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q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ue </a:t>
            </a:r>
            <a:r>
              <a:rPr sz="2800" spc="-15" dirty="0">
                <a:solidFill>
                  <a:srgbClr val="FFFFFF"/>
                </a:solidFill>
                <a:cs typeface="Century Gothic"/>
              </a:rPr>
              <a:t>r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ole involves a s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p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ecial s</a:t>
            </a:r>
            <a:r>
              <a:rPr sz="2800" spc="-495" dirty="0">
                <a:solidFill>
                  <a:srgbClr val="FFFFFF"/>
                </a:solidFill>
                <a:cs typeface="Century Gothic"/>
              </a:rPr>
              <a:t>e</a:t>
            </a:r>
            <a:r>
              <a:rPr lang="en-US" sz="2800" spc="-495" dirty="0">
                <a:solidFill>
                  <a:srgbClr val="FFFFFF"/>
                </a:solidFill>
                <a:cs typeface="Century Gothic"/>
              </a:rPr>
              <a:t>   </a:t>
            </a:r>
            <a:r>
              <a:rPr lang="en-US" sz="12000" spc="-5070" baseline="7638" dirty="0">
                <a:solidFill>
                  <a:srgbClr val="FFFFFF"/>
                </a:solidFill>
                <a:cs typeface="Century Gothic"/>
              </a:rPr>
              <a:t>”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</a:t>
            </a:r>
            <a:r>
              <a:rPr lang="en-US" sz="28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of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tensions;</a:t>
            </a:r>
            <a:endParaRPr sz="2800" dirty="0">
              <a:cs typeface="Century Gothic"/>
            </a:endParaRPr>
          </a:p>
          <a:p>
            <a:pPr marL="38100" marR="130810">
              <a:lnSpc>
                <a:spcPct val="101200"/>
              </a:lnSpc>
              <a:spcBef>
                <a:spcPts val="595"/>
              </a:spcBef>
            </a:pPr>
            <a:r>
              <a:rPr sz="2800" dirty="0">
                <a:solidFill>
                  <a:srgbClr val="FFFFFF"/>
                </a:solidFill>
                <a:cs typeface="Century Gothic"/>
              </a:rPr>
              <a:t>These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tensions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for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second chair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leadership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are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described </a:t>
            </a:r>
            <a:r>
              <a:rPr sz="2800" spc="-76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as: </a:t>
            </a:r>
            <a:r>
              <a:rPr sz="28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 Italic"/>
              </a:rPr>
              <a:t>subordinate-leader</a:t>
            </a:r>
            <a:r>
              <a:rPr sz="2800" i="1" spc="-5" dirty="0">
                <a:solidFill>
                  <a:srgbClr val="FFFFFF"/>
                </a:solidFill>
                <a:cs typeface="Century Gothic Italic"/>
              </a:rPr>
              <a:t>, </a:t>
            </a:r>
            <a:r>
              <a:rPr sz="28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 Italic"/>
              </a:rPr>
              <a:t>deep-wide</a:t>
            </a:r>
            <a:r>
              <a:rPr sz="2800" b="1" spc="-5" dirty="0">
                <a:solidFill>
                  <a:srgbClr val="FFFFFF"/>
                </a:solidFill>
                <a:cs typeface="Century Gothic Bold"/>
              </a:rPr>
              <a:t>,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and </a:t>
            </a:r>
            <a:r>
              <a:rPr sz="28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 Italic"/>
              </a:rPr>
              <a:t>contentment- </a:t>
            </a:r>
            <a:r>
              <a:rPr sz="2800" b="1" i="1" dirty="0">
                <a:solidFill>
                  <a:srgbClr val="FFFFFF"/>
                </a:solidFill>
                <a:cs typeface="Century Gothic Bold Italic"/>
              </a:rPr>
              <a:t> </a:t>
            </a:r>
            <a:r>
              <a:rPr sz="2800" b="1" i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 Italic"/>
              </a:rPr>
              <a:t>dreaming</a:t>
            </a:r>
            <a:r>
              <a:rPr sz="2800" b="1" i="1" spc="-5" dirty="0">
                <a:solidFill>
                  <a:srgbClr val="FFFFFF"/>
                </a:solidFill>
                <a:cs typeface="Century Gothic Bold Italic"/>
              </a:rPr>
              <a:t>.</a:t>
            </a:r>
            <a:endParaRPr sz="2800" dirty="0">
              <a:cs typeface="Century Gothic Bold Ital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20200" y="1767972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9925" y="1168126"/>
            <a:ext cx="9674225" cy="1115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590"/>
              </a:lnSpc>
              <a:spcBef>
                <a:spcPts val="100"/>
              </a:spcBef>
            </a:pPr>
            <a:r>
              <a:rPr sz="8000" dirty="0">
                <a:latin typeface="+mn-lt"/>
              </a:rPr>
              <a:t>“</a:t>
            </a:r>
            <a:r>
              <a:rPr sz="4000" b="1" spc="-5" dirty="0">
                <a:latin typeface="+mn-lt"/>
                <a:cs typeface="Century Gothic Bold"/>
              </a:rPr>
              <a:t>THE</a:t>
            </a:r>
            <a:r>
              <a:rPr lang="en-US" sz="4000" b="1" spc="-5" dirty="0">
                <a:latin typeface="+mn-lt"/>
                <a:cs typeface="Century Gothic Bold"/>
              </a:rPr>
              <a:t> </a:t>
            </a:r>
            <a:r>
              <a:rPr sz="4000" b="1" spc="-5" dirty="0">
                <a:latin typeface="+mn-lt"/>
                <a:cs typeface="Century Gothic Bold"/>
              </a:rPr>
              <a:t>SUBORDINATE</a:t>
            </a:r>
            <a:r>
              <a:rPr lang="en-US" sz="4000" b="1" spc="-5" dirty="0">
                <a:latin typeface="+mn-lt"/>
                <a:cs typeface="Century Gothic Bold"/>
              </a:rPr>
              <a:t> </a:t>
            </a:r>
            <a:r>
              <a:rPr sz="4000" b="1" spc="-5" dirty="0">
                <a:latin typeface="+mn-lt"/>
                <a:cs typeface="Century Gothic Bold"/>
              </a:rPr>
              <a:t>LEADER</a:t>
            </a:r>
            <a:r>
              <a:rPr sz="4000" b="1" spc="-60" dirty="0">
                <a:latin typeface="+mn-lt"/>
                <a:cs typeface="Century Gothic Bold"/>
              </a:rPr>
              <a:t> </a:t>
            </a:r>
            <a:r>
              <a:rPr sz="4000" b="1" spc="-5" dirty="0">
                <a:latin typeface="+mn-lt"/>
                <a:cs typeface="Century Gothic Bold"/>
              </a:rPr>
              <a:t>PARADOX:</a:t>
            </a:r>
            <a:endParaRPr sz="4000" dirty="0">
              <a:latin typeface="+mn-lt"/>
              <a:cs typeface="Century Gothic 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7590" y="2621412"/>
            <a:ext cx="93065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cs typeface="Century Gothic"/>
              </a:rPr>
              <a:t>For</a:t>
            </a:r>
            <a:r>
              <a:rPr sz="24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many</a:t>
            </a:r>
            <a:r>
              <a:rPr sz="24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of</a:t>
            </a:r>
            <a:r>
              <a:rPr sz="24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us,</a:t>
            </a:r>
            <a:r>
              <a:rPr sz="24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our</a:t>
            </a:r>
            <a:r>
              <a:rPr sz="24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b="1" u="sng" dirty="0">
                <a:solidFill>
                  <a:srgbClr val="FFFFFF"/>
                </a:solidFill>
                <a:cs typeface="Century Gothic Bold"/>
              </a:rPr>
              <a:t>mental</a:t>
            </a:r>
            <a:r>
              <a:rPr sz="2400" b="1" u="sng" spc="-10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b="1" u="sng" dirty="0">
                <a:solidFill>
                  <a:srgbClr val="FFFFFF"/>
                </a:solidFill>
                <a:cs typeface="Century Gothic Bold"/>
              </a:rPr>
              <a:t>model</a:t>
            </a:r>
            <a:r>
              <a:rPr sz="2400" b="1" u="sng" spc="-10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b="1" u="sng" spc="-5" dirty="0">
                <a:solidFill>
                  <a:srgbClr val="FFFFFF"/>
                </a:solidFill>
                <a:cs typeface="Century Gothic Bold"/>
              </a:rPr>
              <a:t>of</a:t>
            </a:r>
            <a:r>
              <a:rPr sz="2400" b="1" u="sng" spc="-1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b="1" u="sng" dirty="0">
                <a:solidFill>
                  <a:srgbClr val="FFFFFF"/>
                </a:solidFill>
                <a:cs typeface="Century Gothic Bold"/>
              </a:rPr>
              <a:t>leadership</a:t>
            </a:r>
            <a:r>
              <a:rPr sz="2400" b="1" spc="-1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involves</a:t>
            </a:r>
            <a:r>
              <a:rPr sz="2400" spc="-1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having</a:t>
            </a:r>
            <a:endParaRPr sz="2400" dirty="0"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7590" y="3107411"/>
            <a:ext cx="10140315" cy="1117422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sz="2400" spc="-5" dirty="0">
                <a:solidFill>
                  <a:srgbClr val="FFFFFF"/>
                </a:solidFill>
                <a:cs typeface="Century Gothic"/>
              </a:rPr>
              <a:t>complete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freedom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to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set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direction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and 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determine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actions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for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ourselves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and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the organization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without</a:t>
            </a:r>
            <a:r>
              <a:rPr sz="24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any “</a:t>
            </a:r>
            <a:r>
              <a:rPr sz="2400" i="1" spc="-5" dirty="0">
                <a:solidFill>
                  <a:srgbClr val="FFFFFF"/>
                </a:solidFill>
                <a:cs typeface="Century Gothic Italic"/>
              </a:rPr>
              <a:t>interference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”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from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a 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20" dirty="0">
                <a:solidFill>
                  <a:srgbClr val="FFFFFF"/>
                </a:solidFill>
                <a:cs typeface="Century Gothic"/>
              </a:rPr>
              <a:t>supervisor.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From</a:t>
            </a:r>
            <a:r>
              <a:rPr sz="2400" b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this</a:t>
            </a:r>
            <a:r>
              <a:rPr sz="2400" b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perspective,</a:t>
            </a:r>
            <a:r>
              <a:rPr sz="2400" b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4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any</a:t>
            </a:r>
            <a:r>
              <a:rPr sz="2400" b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submission</a:t>
            </a:r>
            <a:r>
              <a:rPr sz="2400" b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4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to</a:t>
            </a:r>
            <a:r>
              <a:rPr sz="2400" b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another</a:t>
            </a:r>
            <a:r>
              <a:rPr sz="2400" b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person</a:t>
            </a:r>
            <a:r>
              <a:rPr sz="2400" b="1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</a:t>
            </a: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is </a:t>
            </a:r>
            <a:r>
              <a:rPr sz="2400" b="1" spc="-65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2400" b="1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less</a:t>
            </a:r>
            <a:r>
              <a:rPr sz="24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 Bold"/>
              </a:rPr>
              <a:t> leaderlike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.</a:t>
            </a:r>
            <a:endParaRPr sz="2400" dirty="0"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7772" y="783139"/>
            <a:ext cx="5359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latin typeface="+mn-lt"/>
              </a:rPr>
              <a:t>“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58400" y="1455282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02196" y="1323296"/>
            <a:ext cx="9686925" cy="3385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2150">
              <a:lnSpc>
                <a:spcPct val="100000"/>
              </a:lnSpc>
              <a:spcBef>
                <a:spcPts val="100"/>
              </a:spcBef>
              <a:tabLst>
                <a:tab pos="1657350" algn="l"/>
                <a:tab pos="5131435" algn="l"/>
              </a:tabLst>
            </a:pPr>
            <a:r>
              <a:rPr sz="4000" b="1" spc="-5" dirty="0">
                <a:solidFill>
                  <a:srgbClr val="FFFFFF"/>
                </a:solidFill>
                <a:cs typeface="Century Gothic Bold"/>
              </a:rPr>
              <a:t>THE	SUBORDINATE</a:t>
            </a:r>
            <a:r>
              <a:rPr lang="en-US" sz="4000" b="1" spc="-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4000" b="1" spc="-5" dirty="0">
                <a:solidFill>
                  <a:srgbClr val="FFFFFF"/>
                </a:solidFill>
                <a:cs typeface="Century Gothic Bold"/>
              </a:rPr>
              <a:t>LEADER</a:t>
            </a:r>
            <a:r>
              <a:rPr sz="4000" b="1" spc="-5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4000" b="1" spc="-5" dirty="0">
                <a:solidFill>
                  <a:srgbClr val="FFFFFF"/>
                </a:solidFill>
                <a:cs typeface="Century Gothic Bold"/>
              </a:rPr>
              <a:t>PARADOX:</a:t>
            </a:r>
            <a:endParaRPr sz="4000" dirty="0">
              <a:cs typeface="Century Gothic Bold"/>
            </a:endParaRPr>
          </a:p>
          <a:p>
            <a:pPr marL="12700" marR="541020">
              <a:lnSpc>
                <a:spcPts val="3060"/>
              </a:lnSpc>
              <a:spcBef>
                <a:spcPts val="2905"/>
              </a:spcBef>
            </a:pPr>
            <a:r>
              <a:rPr sz="2800" spc="-5" dirty="0">
                <a:solidFill>
                  <a:srgbClr val="FFFFFF"/>
                </a:solidFill>
                <a:cs typeface="Century Gothic"/>
              </a:rPr>
              <a:t>Subordinate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Leaders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know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that two heads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are better </a:t>
            </a:r>
            <a:r>
              <a:rPr sz="2800" spc="-76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than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one,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 and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that</a:t>
            </a:r>
            <a:r>
              <a:rPr sz="2800" spc="-1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the first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chair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is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not an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adversary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.</a:t>
            </a:r>
            <a:endParaRPr sz="2800" dirty="0">
              <a:cs typeface="Century Gothic"/>
            </a:endParaRPr>
          </a:p>
          <a:p>
            <a:pPr marL="12700" marR="5080">
              <a:lnSpc>
                <a:spcPts val="3060"/>
              </a:lnSpc>
            </a:pPr>
            <a:r>
              <a:rPr sz="2800" dirty="0">
                <a:solidFill>
                  <a:srgbClr val="FFFFFF"/>
                </a:solidFill>
                <a:cs typeface="Century Gothic"/>
              </a:rPr>
              <a:t>They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are able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to lead without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being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at the top of the </a:t>
            </a:r>
            <a:r>
              <a:rPr sz="28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spc="-5" dirty="0">
                <a:solidFill>
                  <a:srgbClr val="FFFFFF"/>
                </a:solidFill>
                <a:cs typeface="Century Gothic"/>
              </a:rPr>
              <a:t>pyramid. Most </a:t>
            </a:r>
            <a:r>
              <a:rPr sz="2800" dirty="0">
                <a:solidFill>
                  <a:srgbClr val="FFFFFF"/>
                </a:solidFill>
                <a:cs typeface="Century Gothic"/>
              </a:rPr>
              <a:t>important, they understand that their </a:t>
            </a:r>
            <a:r>
              <a:rPr sz="28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authority and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effectiveness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as</a:t>
            </a:r>
            <a:r>
              <a:rPr sz="2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a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second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chair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stem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from </a:t>
            </a:r>
            <a:r>
              <a:rPr sz="2800" spc="-76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a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healthy,</a:t>
            </a:r>
            <a:r>
              <a:rPr sz="2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subordinate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relationship</a:t>
            </a:r>
            <a:r>
              <a:rPr sz="2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with</a:t>
            </a:r>
            <a:r>
              <a:rPr sz="2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their first</a:t>
            </a:r>
            <a:r>
              <a:rPr sz="2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chair.</a:t>
            </a:r>
            <a:endParaRPr sz="2800" dirty="0"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2537" y="5082584"/>
            <a:ext cx="800671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Exodus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-17:8-15(Moses;Joshua,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Aaron</a:t>
            </a:r>
            <a:r>
              <a:rPr sz="2800" u="heavy" spc="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 </a:t>
            </a:r>
            <a:r>
              <a:rPr sz="2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cs typeface="Century Gothic"/>
              </a:rPr>
              <a:t>and Hur)</a:t>
            </a:r>
            <a:endParaRPr sz="2800">
              <a:cs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6330" y="1119741"/>
            <a:ext cx="53594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latin typeface="+mn-lt"/>
              </a:rPr>
              <a:t>“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136255" y="1825174"/>
            <a:ext cx="5175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dirty="0">
                <a:solidFill>
                  <a:srgbClr val="FFFFFF"/>
                </a:solidFill>
                <a:cs typeface="Century Gothic"/>
              </a:rPr>
              <a:t>”</a:t>
            </a:r>
            <a:endParaRPr sz="8000" dirty="0"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87830" y="1539240"/>
            <a:ext cx="69659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3785" algn="l"/>
                <a:tab pos="4091304" algn="l"/>
              </a:tabLst>
            </a:pPr>
            <a:r>
              <a:rPr sz="4400" b="1" spc="-5" dirty="0">
                <a:solidFill>
                  <a:srgbClr val="FFFFFF"/>
                </a:solidFill>
                <a:cs typeface="Century Gothic Bold"/>
              </a:rPr>
              <a:t>THE	DEEP-WIDE</a:t>
            </a:r>
            <a:r>
              <a:rPr lang="en-US" sz="4400" b="1" spc="-5" dirty="0">
                <a:solidFill>
                  <a:srgbClr val="FFFFFF"/>
                </a:solidFill>
                <a:cs typeface="Century Gothic Bold"/>
              </a:rPr>
              <a:t> </a:t>
            </a:r>
            <a:r>
              <a:rPr sz="4400" b="1" spc="-5" dirty="0">
                <a:solidFill>
                  <a:srgbClr val="FFFFFF"/>
                </a:solidFill>
                <a:cs typeface="Century Gothic Bold"/>
              </a:rPr>
              <a:t>PARADOX:</a:t>
            </a:r>
            <a:endParaRPr sz="4400" dirty="0">
              <a:cs typeface="Century Gothic 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5454" y="2632365"/>
            <a:ext cx="9339580" cy="11277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sz="2400" spc="-5" dirty="0">
                <a:solidFill>
                  <a:srgbClr val="FFFFFF"/>
                </a:solidFill>
                <a:cs typeface="Century Gothic"/>
              </a:rPr>
              <a:t>Second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chair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leaders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have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specific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roles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that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are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narrower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and </a:t>
            </a:r>
            <a:r>
              <a:rPr sz="2400" spc="-64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deeper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in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scope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than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those of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the first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45" dirty="0">
                <a:solidFill>
                  <a:srgbClr val="FFFFFF"/>
                </a:solidFill>
                <a:cs typeface="Century Gothic"/>
              </a:rPr>
              <a:t>chair,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yet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they need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to </a:t>
            </a:r>
            <a:r>
              <a:rPr sz="2400" spc="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have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a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broad,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 organization wide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 perspective.</a:t>
            </a:r>
            <a:endParaRPr sz="2400"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0322" y="4191000"/>
            <a:ext cx="9577070" cy="11277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0"/>
              </a:spcBef>
            </a:pPr>
            <a:r>
              <a:rPr sz="2400" spc="-5" dirty="0">
                <a:solidFill>
                  <a:srgbClr val="FFFFFF"/>
                </a:solidFill>
                <a:cs typeface="Century Gothic"/>
              </a:rPr>
              <a:t>Joshua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understood the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depth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of his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role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was to lead in the valley </a:t>
            </a:r>
            <a:r>
              <a:rPr sz="2400" spc="-65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for battle but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his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role narrowed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in the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area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of leading the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people </a:t>
            </a:r>
            <a:r>
              <a:rPr sz="2400" spc="-650" dirty="0">
                <a:solidFill>
                  <a:srgbClr val="FFFFFF"/>
                </a:solidFill>
                <a:cs typeface="Century Gothic"/>
              </a:rPr>
              <a:t>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from </a:t>
            </a:r>
            <a:r>
              <a:rPr sz="2400" dirty="0">
                <a:solidFill>
                  <a:srgbClr val="FFFFFF"/>
                </a:solidFill>
                <a:cs typeface="Century Gothic"/>
              </a:rPr>
              <a:t>the top of the </a:t>
            </a:r>
            <a:r>
              <a:rPr sz="2400" spc="-5" dirty="0">
                <a:solidFill>
                  <a:srgbClr val="FFFFFF"/>
                </a:solidFill>
                <a:cs typeface="Century Gothic"/>
              </a:rPr>
              <a:t>mountain</a:t>
            </a:r>
            <a:endParaRPr sz="2400" dirty="0">
              <a:cs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</TotalTime>
  <Words>2105</Words>
  <Application>Microsoft Macintosh PowerPoint</Application>
  <PresentationFormat>Widescreen</PresentationFormat>
  <Paragraphs>156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““TOO MANY LEADERS FOCUS ALL THEIR ENERGY  ON MOVING TO THE NEXT CHAIR AS QUICKLY  AS POSSIBLE, AND THEY MISS THE OPPORTUNITY</vt:lpstr>
      <vt:lpstr>“</vt:lpstr>
      <vt:lpstr>“WHAT IS A SECOND CHAIR LEADER?</vt:lpstr>
      <vt:lpstr>UNDERSTANDING THE PARADOX OF SECOND  CHAIR LEADERSHIP: THE ASSOCIATED  CHALLENGES- (there are some unique challenges to 2nd chair leadership);</vt:lpstr>
      <vt:lpstr>“THREE PARADOXES EXIST WHEN YOU ARE NOT THE FIRST CHAIR LEADER</vt:lpstr>
      <vt:lpstr>“THE SUBORDINATE LEADER PARADOX:</vt:lpstr>
      <vt:lpstr>“</vt:lpstr>
      <vt:lpstr>“</vt:lpstr>
      <vt:lpstr>“</vt:lpstr>
      <vt:lpstr>“</vt:lpstr>
      <vt:lpstr>“</vt:lpstr>
      <vt:lpstr>“</vt:lpstr>
      <vt:lpstr>“ LEADERS IN THE BIBLE WHO WERE NOT IN THE FIRST CHAIR: JOSEPH</vt:lpstr>
      <vt:lpstr>PowerPoint Presentation</vt:lpstr>
      <vt:lpstr>PowerPoint Presentation</vt:lpstr>
      <vt:lpstr>QUESTIONS TO PONDER</vt:lpstr>
      <vt:lpstr> SECOND CHAIR LEADERS INFLUENCE</vt:lpstr>
      <vt:lpstr> IN ORDER TO GET A GOOD PICTURE OF EFFECTIVE SECOND CHAIR LEADERSHIP,  LET’S BREAK DOWN OUR DEFINITION:</vt:lpstr>
      <vt:lpstr>PowerPoint Presentation</vt:lpstr>
      <vt:lpstr>With others:</vt:lpstr>
      <vt:lpstr>PowerPoint Presentation</vt:lpstr>
      <vt:lpstr>PowerPoint Presentation</vt:lpstr>
      <vt:lpstr>“FIRST CHAIR AND SECOND CHAIR RELATIONSHIP</vt:lpstr>
      <vt:lpstr>PowerPoint Presentation</vt:lpstr>
      <vt:lpstr>A key question for any second chair is: Are you willing to  be subordinate?</vt:lpstr>
      <vt:lpstr>PowerPoint Presentation</vt:lpstr>
      <vt:lpstr>PowerPoint Presentation</vt:lpstr>
      <vt:lpstr>Be a Leader Multiplier. Identifying and recruiting other leaders  who can help achieve the vision should be an ongoing  priority.</vt:lpstr>
      <vt:lpstr>Be a Gap Filler. If there is no other leader who can serve in a critical  role, the second chair should be prepared to fill the gap.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Leading from the 2nd chair  2 2</dc:title>
  <cp:lastModifiedBy>Reginald Gales 00 (Student)</cp:lastModifiedBy>
  <cp:revision>6</cp:revision>
  <dcterms:created xsi:type="dcterms:W3CDTF">2021-04-15T03:01:03Z</dcterms:created>
  <dcterms:modified xsi:type="dcterms:W3CDTF">2021-04-15T04:07:31Z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2021-04-13T00:00:00Z</vt:filetime>
  </property>
  <property fmtid="{D5CDD505-2E9C-101B-9397-08002B2CF9AE}" pid="3" name="Creator">
    <vt:lpwstr>Keynote</vt:lpwstr>
  </property>
  <property fmtid="{D5CDD505-2E9C-101B-9397-08002B2CF9AE}" pid="4" name="LastSaved">
    <vt:filetime>2021-04-15T00:00:00Z</vt:filetime>
  </property>
</Properties>
</file>